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Lst>
  <p:notesMasterIdLst>
    <p:notesMasterId r:id="rId29"/>
  </p:notesMasterIdLst>
  <p:handoutMasterIdLst>
    <p:handoutMasterId r:id="rId30"/>
  </p:handoutMasterIdLst>
  <p:sldIdLst>
    <p:sldId id="476" r:id="rId5"/>
    <p:sldId id="417" r:id="rId6"/>
    <p:sldId id="442" r:id="rId7"/>
    <p:sldId id="444" r:id="rId8"/>
    <p:sldId id="443" r:id="rId9"/>
    <p:sldId id="445" r:id="rId10"/>
    <p:sldId id="479" r:id="rId11"/>
    <p:sldId id="507" r:id="rId12"/>
    <p:sldId id="480" r:id="rId13"/>
    <p:sldId id="504" r:id="rId14"/>
    <p:sldId id="440" r:id="rId15"/>
    <p:sldId id="478" r:id="rId16"/>
    <p:sldId id="450" r:id="rId17"/>
    <p:sldId id="449" r:id="rId18"/>
    <p:sldId id="491" r:id="rId19"/>
    <p:sldId id="509" r:id="rId20"/>
    <p:sldId id="492" r:id="rId21"/>
    <p:sldId id="493" r:id="rId22"/>
    <p:sldId id="510" r:id="rId23"/>
    <p:sldId id="494" r:id="rId24"/>
    <p:sldId id="441" r:id="rId25"/>
    <p:sldId id="451" r:id="rId26"/>
    <p:sldId id="452" r:id="rId27"/>
    <p:sldId id="453" r:id="rId28"/>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89"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48295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90"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燕尾形 9"/>
          <p:cNvSpPr/>
          <p:nvPr/>
        </p:nvSpPr>
        <p:spPr>
          <a:xfrm>
            <a:off x="1199300" y="3308098"/>
            <a:ext cx="1089189" cy="1183905"/>
          </a:xfrm>
          <a:prstGeom prst="chevron">
            <a:avLst>
              <a:gd name="adj" fmla="val 54429"/>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11" name="燕尾形 10"/>
          <p:cNvSpPr/>
          <p:nvPr/>
        </p:nvSpPr>
        <p:spPr>
          <a:xfrm>
            <a:off x="2159282" y="3308098"/>
            <a:ext cx="1090814" cy="1183905"/>
          </a:xfrm>
          <a:prstGeom prst="chevron">
            <a:avLst>
              <a:gd name="adj" fmla="val 54429"/>
            </a:avLst>
          </a:prstGeom>
          <a:solidFill>
            <a:srgbClr val="EF932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12" name="燕尾形 11"/>
          <p:cNvSpPr/>
          <p:nvPr/>
        </p:nvSpPr>
        <p:spPr>
          <a:xfrm>
            <a:off x="3119264" y="3308098"/>
            <a:ext cx="1090814" cy="1183905"/>
          </a:xfrm>
          <a:prstGeom prst="chevron">
            <a:avLst>
              <a:gd name="adj" fmla="val 54429"/>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13" name="燕尾形 12"/>
          <p:cNvSpPr/>
          <p:nvPr/>
        </p:nvSpPr>
        <p:spPr>
          <a:xfrm>
            <a:off x="4044411" y="3308098"/>
            <a:ext cx="1090814" cy="1183905"/>
          </a:xfrm>
          <a:prstGeom prst="chevron">
            <a:avLst>
              <a:gd name="adj" fmla="val 54429"/>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cxnSp>
        <p:nvCxnSpPr>
          <p:cNvPr id="14" name="直接连接符 13"/>
          <p:cNvCxnSpPr/>
          <p:nvPr/>
        </p:nvCxnSpPr>
        <p:spPr>
          <a:xfrm>
            <a:off x="7919172" y="1192373"/>
            <a:ext cx="0" cy="5266484"/>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407258" y="2744273"/>
            <a:ext cx="0" cy="55112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487294" y="2085334"/>
            <a:ext cx="0" cy="12142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flipV="1">
            <a:off x="4367240" y="4472868"/>
            <a:ext cx="38752" cy="126171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351278" y="4472865"/>
            <a:ext cx="0" cy="4934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9" name="五边形 18"/>
          <p:cNvSpPr/>
          <p:nvPr/>
        </p:nvSpPr>
        <p:spPr>
          <a:xfrm>
            <a:off x="-48676" y="3298208"/>
            <a:ext cx="7871849" cy="1190585"/>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905" tIns="60953" rIns="121905" bIns="60953" anchor="ctr"/>
          <a:lstStyle/>
          <a:p>
            <a:pPr algn="ctr" defTabSz="1219079" fontAlgn="auto">
              <a:spcBef>
                <a:spcPts val="0"/>
              </a:spcBef>
              <a:spcAft>
                <a:spcPts val="0"/>
              </a:spcAft>
              <a:defRPr/>
            </a:pPr>
            <a:endParaRPr lang="zh-CN" altLang="en-US" sz="3300"/>
          </a:p>
        </p:txBody>
      </p:sp>
      <p:grpSp>
        <p:nvGrpSpPr>
          <p:cNvPr id="20" name="组合 19"/>
          <p:cNvGrpSpPr/>
          <p:nvPr/>
        </p:nvGrpSpPr>
        <p:grpSpPr>
          <a:xfrm>
            <a:off x="1199300" y="1492948"/>
            <a:ext cx="3103451" cy="592386"/>
            <a:chOff x="814328" y="3219334"/>
            <a:chExt cx="2266827" cy="432536"/>
          </a:xfrm>
        </p:grpSpPr>
        <p:grpSp>
          <p:nvGrpSpPr>
            <p:cNvPr id="21" name="组合 20"/>
            <p:cNvGrpSpPr/>
            <p:nvPr/>
          </p:nvGrpSpPr>
          <p:grpSpPr>
            <a:xfrm>
              <a:off x="814328" y="3219334"/>
              <a:ext cx="2266827" cy="432536"/>
              <a:chOff x="2173927" y="3285519"/>
              <a:chExt cx="2876394" cy="548848"/>
            </a:xfrm>
          </p:grpSpPr>
          <p:grpSp>
            <p:nvGrpSpPr>
              <p:cNvPr id="23" name="组合 22"/>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6" name="圆角矩形 25"/>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4" name="椭圆 23"/>
              <p:cNvSpPr/>
              <p:nvPr/>
            </p:nvSpPr>
            <p:spPr>
              <a:xfrm>
                <a:off x="2270357" y="3351544"/>
                <a:ext cx="394740" cy="394741"/>
              </a:xfrm>
              <a:prstGeom prst="ellipse">
                <a:avLst/>
              </a:prstGeom>
              <a:solidFill>
                <a:srgbClr val="EA610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5</a:t>
                </a:r>
                <a:endParaRPr lang="zh-CN" altLang="en-US" dirty="0">
                  <a:solidFill>
                    <a:schemeClr val="bg1"/>
                  </a:solidFill>
                  <a:latin typeface="微软雅黑" pitchFamily="34" charset="-122"/>
                  <a:ea typeface="微软雅黑" pitchFamily="34" charset="-122"/>
                </a:endParaRPr>
              </a:p>
            </p:txBody>
          </p:sp>
        </p:grpSp>
        <p:sp>
          <p:nvSpPr>
            <p:cNvPr id="22" name="TextBox 21"/>
            <p:cNvSpPr txBox="1"/>
            <p:nvPr/>
          </p:nvSpPr>
          <p:spPr>
            <a:xfrm>
              <a:off x="867038" y="3319207"/>
              <a:ext cx="1926672" cy="26967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solidFill>
                    <a:schemeClr val="tx1"/>
                  </a:solidFill>
                </a:rPr>
                <a:t>产量</a:t>
              </a:r>
              <a:r>
                <a:rPr lang="en-US" altLang="zh-CN" sz="2400" dirty="0">
                  <a:solidFill>
                    <a:schemeClr val="tx1"/>
                  </a:solidFill>
                </a:rPr>
                <a:t>400</a:t>
              </a:r>
              <a:r>
                <a:rPr lang="zh-CN" altLang="en-US" sz="2400" dirty="0">
                  <a:solidFill>
                    <a:schemeClr val="tx1"/>
                  </a:solidFill>
                </a:rPr>
                <a:t>双</a:t>
              </a:r>
            </a:p>
          </p:txBody>
        </p:sp>
      </p:grpSp>
      <p:grpSp>
        <p:nvGrpSpPr>
          <p:cNvPr id="27" name="组合 26"/>
          <p:cNvGrpSpPr/>
          <p:nvPr/>
        </p:nvGrpSpPr>
        <p:grpSpPr>
          <a:xfrm>
            <a:off x="2063284" y="4966321"/>
            <a:ext cx="3103451" cy="592386"/>
            <a:chOff x="814325" y="3219334"/>
            <a:chExt cx="2266826" cy="432536"/>
          </a:xfrm>
        </p:grpSpPr>
        <p:grpSp>
          <p:nvGrpSpPr>
            <p:cNvPr id="28" name="组合 27"/>
            <p:cNvGrpSpPr/>
            <p:nvPr/>
          </p:nvGrpSpPr>
          <p:grpSpPr>
            <a:xfrm>
              <a:off x="814325" y="3219334"/>
              <a:ext cx="2266826" cy="432536"/>
              <a:chOff x="2173923" y="3285519"/>
              <a:chExt cx="2876392" cy="548848"/>
            </a:xfrm>
          </p:grpSpPr>
          <p:grpSp>
            <p:nvGrpSpPr>
              <p:cNvPr id="30" name="组合 29"/>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32" name="圆角矩形 31"/>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3" name="圆角矩形 32"/>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1" name="椭圆 30"/>
              <p:cNvSpPr/>
              <p:nvPr/>
            </p:nvSpPr>
            <p:spPr>
              <a:xfrm>
                <a:off x="2288027" y="3372244"/>
                <a:ext cx="392760" cy="392761"/>
              </a:xfrm>
              <a:prstGeom prst="ellipse">
                <a:avLst/>
              </a:prstGeom>
              <a:solidFill>
                <a:srgbClr val="EF932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6</a:t>
                </a:r>
                <a:endParaRPr lang="zh-CN" altLang="en-US" dirty="0">
                  <a:solidFill>
                    <a:schemeClr val="bg1"/>
                  </a:solidFill>
                  <a:latin typeface="微软雅黑" pitchFamily="34" charset="-122"/>
                  <a:ea typeface="微软雅黑" pitchFamily="34" charset="-122"/>
                </a:endParaRPr>
              </a:p>
            </p:txBody>
          </p:sp>
        </p:grpSp>
        <p:sp>
          <p:nvSpPr>
            <p:cNvPr id="29" name="TextBox 28"/>
            <p:cNvSpPr txBox="1"/>
            <p:nvPr/>
          </p:nvSpPr>
          <p:spPr>
            <a:xfrm>
              <a:off x="1249617" y="3331792"/>
              <a:ext cx="1261718" cy="26967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400" dirty="0">
                  <a:solidFill>
                    <a:schemeClr val="tx1"/>
                  </a:solidFill>
                </a:rPr>
                <a:t>产量</a:t>
              </a:r>
              <a:r>
                <a:rPr lang="en-US" altLang="zh-CN" sz="2400" dirty="0">
                  <a:solidFill>
                    <a:schemeClr val="tx1"/>
                  </a:solidFill>
                </a:rPr>
                <a:t>200</a:t>
              </a:r>
              <a:r>
                <a:rPr lang="zh-CN" altLang="en-US" sz="2400" dirty="0">
                  <a:solidFill>
                    <a:schemeClr val="tx1"/>
                  </a:solidFill>
                </a:rPr>
                <a:t>双</a:t>
              </a:r>
            </a:p>
          </p:txBody>
        </p:sp>
      </p:grpSp>
      <p:grpSp>
        <p:nvGrpSpPr>
          <p:cNvPr id="34" name="组合 33"/>
          <p:cNvGrpSpPr/>
          <p:nvPr/>
        </p:nvGrpSpPr>
        <p:grpSpPr>
          <a:xfrm>
            <a:off x="3059927" y="2165178"/>
            <a:ext cx="3103451" cy="592386"/>
            <a:chOff x="814328" y="3219334"/>
            <a:chExt cx="2266829" cy="432536"/>
          </a:xfrm>
        </p:grpSpPr>
        <p:grpSp>
          <p:nvGrpSpPr>
            <p:cNvPr id="35" name="组合 34"/>
            <p:cNvGrpSpPr/>
            <p:nvPr/>
          </p:nvGrpSpPr>
          <p:grpSpPr>
            <a:xfrm>
              <a:off x="814328" y="3219334"/>
              <a:ext cx="2266829" cy="432536"/>
              <a:chOff x="2173927" y="3285519"/>
              <a:chExt cx="2876396" cy="548848"/>
            </a:xfrm>
          </p:grpSpPr>
          <p:grpSp>
            <p:nvGrpSpPr>
              <p:cNvPr id="37" name="组合 36"/>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9" name="圆角矩形 38"/>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0" name="圆角矩形 39"/>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8" name="椭圆 37"/>
              <p:cNvSpPr>
                <a:spLocks/>
              </p:cNvSpPr>
              <p:nvPr/>
            </p:nvSpPr>
            <p:spPr>
              <a:xfrm>
                <a:off x="2307129" y="3376773"/>
                <a:ext cx="392761" cy="392761"/>
              </a:xfrm>
              <a:prstGeom prst="ellipse">
                <a:avLst/>
              </a:prstGeom>
              <a:solidFill>
                <a:srgbClr val="EA5E66"/>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5</a:t>
                </a:r>
                <a:endParaRPr lang="zh-CN" altLang="en-US" dirty="0">
                  <a:solidFill>
                    <a:schemeClr val="bg1"/>
                  </a:solidFill>
                  <a:latin typeface="微软雅黑" pitchFamily="34" charset="-122"/>
                  <a:ea typeface="微软雅黑" pitchFamily="34" charset="-122"/>
                </a:endParaRPr>
              </a:p>
            </p:txBody>
          </p:sp>
        </p:grpSp>
        <p:sp>
          <p:nvSpPr>
            <p:cNvPr id="36" name="TextBox 35"/>
            <p:cNvSpPr txBox="1"/>
            <p:nvPr/>
          </p:nvSpPr>
          <p:spPr>
            <a:xfrm>
              <a:off x="1085882" y="3331792"/>
              <a:ext cx="1847692" cy="26967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solidFill>
                    <a:schemeClr val="tx1"/>
                  </a:solidFill>
                </a:rPr>
                <a:t>单位成本</a:t>
              </a:r>
              <a:r>
                <a:rPr lang="en-US" altLang="zh-CN" sz="2400" dirty="0">
                  <a:solidFill>
                    <a:schemeClr val="tx1"/>
                  </a:solidFill>
                </a:rPr>
                <a:t>75</a:t>
              </a:r>
              <a:r>
                <a:rPr lang="zh-CN" altLang="en-US" sz="2400" dirty="0">
                  <a:solidFill>
                    <a:schemeClr val="tx1"/>
                  </a:solidFill>
                </a:rPr>
                <a:t>元</a:t>
              </a:r>
            </a:p>
          </p:txBody>
        </p:sp>
      </p:grpSp>
      <p:grpSp>
        <p:nvGrpSpPr>
          <p:cNvPr id="41" name="组合 40"/>
          <p:cNvGrpSpPr/>
          <p:nvPr/>
        </p:nvGrpSpPr>
        <p:grpSpPr>
          <a:xfrm>
            <a:off x="4079245" y="5734584"/>
            <a:ext cx="3103451" cy="592386"/>
            <a:chOff x="814328" y="3219334"/>
            <a:chExt cx="2266828" cy="432536"/>
          </a:xfrm>
        </p:grpSpPr>
        <p:grpSp>
          <p:nvGrpSpPr>
            <p:cNvPr id="42" name="组合 41"/>
            <p:cNvGrpSpPr/>
            <p:nvPr/>
          </p:nvGrpSpPr>
          <p:grpSpPr>
            <a:xfrm>
              <a:off x="814328" y="3219334"/>
              <a:ext cx="2266828" cy="432536"/>
              <a:chOff x="2173927" y="3285519"/>
              <a:chExt cx="2876395" cy="548848"/>
            </a:xfrm>
          </p:grpSpPr>
          <p:grpSp>
            <p:nvGrpSpPr>
              <p:cNvPr id="44" name="组合 43"/>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46" name="圆角矩形 4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圆角矩形 4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45" name="椭圆 44"/>
              <p:cNvSpPr/>
              <p:nvPr/>
            </p:nvSpPr>
            <p:spPr>
              <a:xfrm>
                <a:off x="2280388" y="3389371"/>
                <a:ext cx="392761" cy="392761"/>
              </a:xfrm>
              <a:prstGeom prst="ellipse">
                <a:avLst/>
              </a:prstGeom>
              <a:solidFill>
                <a:srgbClr val="0099A9"/>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6</a:t>
                </a:r>
                <a:endParaRPr lang="zh-CN" altLang="en-US" dirty="0">
                  <a:solidFill>
                    <a:schemeClr val="bg1"/>
                  </a:solidFill>
                  <a:latin typeface="微软雅黑" pitchFamily="34" charset="-122"/>
                  <a:ea typeface="微软雅黑" pitchFamily="34" charset="-122"/>
                </a:endParaRPr>
              </a:p>
            </p:txBody>
          </p:sp>
        </p:grpSp>
        <p:sp>
          <p:nvSpPr>
            <p:cNvPr id="43" name="TextBox 42"/>
            <p:cNvSpPr txBox="1"/>
            <p:nvPr/>
          </p:nvSpPr>
          <p:spPr>
            <a:xfrm>
              <a:off x="1025101" y="3345963"/>
              <a:ext cx="1926671" cy="26967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solidFill>
                    <a:schemeClr val="tx1"/>
                  </a:solidFill>
                </a:rPr>
                <a:t>单位成本</a:t>
              </a:r>
              <a:r>
                <a:rPr lang="en-US" altLang="zh-CN" sz="2400" dirty="0">
                  <a:solidFill>
                    <a:schemeClr val="tx1"/>
                  </a:solidFill>
                </a:rPr>
                <a:t>90</a:t>
              </a:r>
              <a:r>
                <a:rPr lang="zh-CN" altLang="en-US" sz="2400" dirty="0">
                  <a:solidFill>
                    <a:schemeClr val="tx1"/>
                  </a:solidFill>
                </a:rPr>
                <a:t>元</a:t>
              </a:r>
            </a:p>
          </p:txBody>
        </p:sp>
      </p:grpSp>
      <p:grpSp>
        <p:nvGrpSpPr>
          <p:cNvPr id="48" name="组合 47"/>
          <p:cNvGrpSpPr>
            <a:grpSpLocks noChangeAspect="1"/>
          </p:cNvGrpSpPr>
          <p:nvPr/>
        </p:nvGrpSpPr>
        <p:grpSpPr>
          <a:xfrm>
            <a:off x="5039228" y="2744274"/>
            <a:ext cx="2264906" cy="2161576"/>
            <a:chOff x="3197225" y="3458369"/>
            <a:chExt cx="533400" cy="487363"/>
          </a:xfrm>
          <a:solidFill>
            <a:schemeClr val="tx1"/>
          </a:solidFill>
        </p:grpSpPr>
        <p:sp>
          <p:nvSpPr>
            <p:cNvPr id="49" name="Oval 312"/>
            <p:cNvSpPr>
              <a:spLocks noChangeArrowheads="1"/>
            </p:cNvSpPr>
            <p:nvPr/>
          </p:nvSpPr>
          <p:spPr bwMode="auto">
            <a:xfrm>
              <a:off x="3568700" y="3458369"/>
              <a:ext cx="93663" cy="889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50"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grpSp>
      <p:sp>
        <p:nvSpPr>
          <p:cNvPr id="87" name="六边形 86"/>
          <p:cNvSpPr/>
          <p:nvPr/>
        </p:nvSpPr>
        <p:spPr>
          <a:xfrm>
            <a:off x="8230022" y="1871745"/>
            <a:ext cx="3266578" cy="693159"/>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8628542" y="2049882"/>
            <a:ext cx="2724042" cy="369332"/>
          </a:xfrm>
          <a:prstGeom prst="rect">
            <a:avLst/>
          </a:prstGeom>
          <a:noFill/>
        </p:spPr>
        <p:txBody>
          <a:bodyPr wrap="square" lIns="0" tIns="0" rIns="0" bIns="0" rtlCol="0">
            <a:spAutoFit/>
          </a:bodyPr>
          <a:lstStyle/>
          <a:p>
            <a:r>
              <a:rPr lang="zh-CN" altLang="en-US" sz="2400" dirty="0">
                <a:solidFill>
                  <a:srgbClr val="0099A9"/>
                </a:solidFill>
                <a:latin typeface="微软雅黑" pitchFamily="34" charset="-122"/>
                <a:ea typeface="微软雅黑" pitchFamily="34" charset="-122"/>
              </a:rPr>
              <a:t>成本增加了</a:t>
            </a:r>
            <a:r>
              <a:rPr lang="en-US" altLang="zh-CN" sz="2400" dirty="0">
                <a:solidFill>
                  <a:srgbClr val="0099A9"/>
                </a:solidFill>
                <a:latin typeface="微软雅黑" pitchFamily="34" charset="-122"/>
                <a:ea typeface="微软雅黑" pitchFamily="34" charset="-122"/>
              </a:rPr>
              <a:t>20%</a:t>
            </a:r>
          </a:p>
        </p:txBody>
      </p:sp>
      <p:sp>
        <p:nvSpPr>
          <p:cNvPr id="89" name="六边形 88"/>
          <p:cNvSpPr/>
          <p:nvPr/>
        </p:nvSpPr>
        <p:spPr>
          <a:xfrm>
            <a:off x="8256240" y="2951865"/>
            <a:ext cx="3266578" cy="693159"/>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8654760" y="2978368"/>
            <a:ext cx="2724042" cy="738664"/>
          </a:xfrm>
          <a:prstGeom prst="rect">
            <a:avLst/>
          </a:prstGeom>
          <a:noFill/>
        </p:spPr>
        <p:txBody>
          <a:bodyPr wrap="square" lIns="0" tIns="0" rIns="0" bIns="0" rtlCol="0">
            <a:spAutoFit/>
          </a:bodyPr>
          <a:lstStyle/>
          <a:p>
            <a:r>
              <a:rPr lang="zh-CN" altLang="en-US" sz="2400" dirty="0">
                <a:solidFill>
                  <a:srgbClr val="0099A9"/>
                </a:solidFill>
                <a:latin typeface="微软雅黑" pitchFamily="34" charset="-122"/>
                <a:ea typeface="微软雅黑" pitchFamily="34" charset="-122"/>
              </a:rPr>
              <a:t>企业的固定成本是</a:t>
            </a:r>
            <a:r>
              <a:rPr lang="en-US" altLang="zh-CN" sz="2400" dirty="0">
                <a:solidFill>
                  <a:srgbClr val="0099A9"/>
                </a:solidFill>
                <a:latin typeface="微软雅黑" pitchFamily="34" charset="-122"/>
                <a:ea typeface="微软雅黑" pitchFamily="34" charset="-122"/>
              </a:rPr>
              <a:t>10000</a:t>
            </a:r>
            <a:r>
              <a:rPr lang="zh-CN" altLang="en-US" sz="2400" dirty="0">
                <a:solidFill>
                  <a:srgbClr val="0099A9"/>
                </a:solidFill>
                <a:latin typeface="微软雅黑" pitchFamily="34" charset="-122"/>
                <a:ea typeface="微软雅黑" pitchFamily="34" charset="-122"/>
              </a:rPr>
              <a:t>元</a:t>
            </a:r>
            <a:endParaRPr lang="en-US" altLang="zh-CN" sz="2400" dirty="0">
              <a:solidFill>
                <a:srgbClr val="0099A9"/>
              </a:solidFill>
              <a:latin typeface="微软雅黑" pitchFamily="34" charset="-122"/>
              <a:ea typeface="微软雅黑" pitchFamily="34" charset="-122"/>
            </a:endParaRPr>
          </a:p>
        </p:txBody>
      </p:sp>
      <p:sp>
        <p:nvSpPr>
          <p:cNvPr id="91" name="六边形 90"/>
          <p:cNvSpPr/>
          <p:nvPr/>
        </p:nvSpPr>
        <p:spPr>
          <a:xfrm>
            <a:off x="8256240" y="4020950"/>
            <a:ext cx="3266578" cy="693159"/>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8654760" y="4047453"/>
            <a:ext cx="2724042" cy="738664"/>
          </a:xfrm>
          <a:prstGeom prst="rect">
            <a:avLst/>
          </a:prstGeom>
          <a:noFill/>
        </p:spPr>
        <p:txBody>
          <a:bodyPr wrap="square" lIns="0" tIns="0" rIns="0" bIns="0" rtlCol="0">
            <a:spAutoFit/>
          </a:bodyPr>
          <a:lstStyle/>
          <a:p>
            <a:r>
              <a:rPr lang="zh-CN" altLang="en-US" sz="2400" dirty="0">
                <a:solidFill>
                  <a:srgbClr val="0099A9"/>
                </a:solidFill>
                <a:latin typeface="微软雅黑" pitchFamily="34" charset="-122"/>
                <a:ea typeface="微软雅黑" pitchFamily="34" charset="-122"/>
              </a:rPr>
              <a:t>相关员工应该被处罚？</a:t>
            </a:r>
            <a:endParaRPr lang="en-US" altLang="zh-CN" sz="2400" dirty="0">
              <a:solidFill>
                <a:srgbClr val="0099A9"/>
              </a:solidFill>
              <a:latin typeface="微软雅黑" pitchFamily="34" charset="-122"/>
              <a:ea typeface="微软雅黑" pitchFamily="34" charset="-122"/>
            </a:endParaRPr>
          </a:p>
        </p:txBody>
      </p:sp>
      <p:grpSp>
        <p:nvGrpSpPr>
          <p:cNvPr id="56" name="组合 55"/>
          <p:cNvGrpSpPr/>
          <p:nvPr/>
        </p:nvGrpSpPr>
        <p:grpSpPr>
          <a:xfrm>
            <a:off x="191344" y="92845"/>
            <a:ext cx="5400600" cy="1106246"/>
            <a:chOff x="1271464" y="2420888"/>
            <a:chExt cx="4392488" cy="1106246"/>
          </a:xfrm>
        </p:grpSpPr>
        <p:sp>
          <p:nvSpPr>
            <p:cNvPr id="5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8" name="TextBox 57"/>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59272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400" fill="hold"/>
                                        <p:tgtEl>
                                          <p:spTgt spid="19"/>
                                        </p:tgtEl>
                                        <p:attrNameLst>
                                          <p:attrName>ppt_x</p:attrName>
                                        </p:attrNameLst>
                                      </p:cBhvr>
                                      <p:tavLst>
                                        <p:tav tm="0">
                                          <p:val>
                                            <p:strVal val="0-#ppt_w/2"/>
                                          </p:val>
                                        </p:tav>
                                        <p:tav tm="100000">
                                          <p:val>
                                            <p:strVal val="#ppt_x"/>
                                          </p:val>
                                        </p:tav>
                                      </p:tavLst>
                                    </p:anim>
                                    <p:anim calcmode="lin" valueType="num">
                                      <p:cBhvr additive="base">
                                        <p:cTn id="8" dur="4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400" fill="hold"/>
                                        <p:tgtEl>
                                          <p:spTgt spid="48"/>
                                        </p:tgtEl>
                                        <p:attrNameLst>
                                          <p:attrName>ppt_x</p:attrName>
                                        </p:attrNameLst>
                                      </p:cBhvr>
                                      <p:tavLst>
                                        <p:tav tm="0">
                                          <p:val>
                                            <p:strVal val="0-#ppt_w/2"/>
                                          </p:val>
                                        </p:tav>
                                        <p:tav tm="100000">
                                          <p:val>
                                            <p:strVal val="#ppt_x"/>
                                          </p:val>
                                        </p:tav>
                                      </p:tavLst>
                                    </p:anim>
                                    <p:anim calcmode="lin" valueType="num">
                                      <p:cBhvr additive="base">
                                        <p:cTn id="13" dur="4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400"/>
                                        <p:tgtEl>
                                          <p:spTgt spid="10"/>
                                        </p:tgtEl>
                                        <p:attrNameLst>
                                          <p:attrName>ppt_x</p:attrName>
                                        </p:attrNameLst>
                                      </p:cBhvr>
                                      <p:tavLst>
                                        <p:tav tm="0">
                                          <p:val>
                                            <p:strVal val="#ppt_x-#ppt_w*1.125000"/>
                                          </p:val>
                                        </p:tav>
                                        <p:tav tm="100000">
                                          <p:val>
                                            <p:strVal val="#ppt_x"/>
                                          </p:val>
                                        </p:tav>
                                      </p:tavLst>
                                    </p:anim>
                                    <p:animEffect transition="in" filter="wipe(right)">
                                      <p:cBhvr>
                                        <p:cTn id="18" dur="400"/>
                                        <p:tgtEl>
                                          <p:spTgt spid="10"/>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400"/>
                                        <p:tgtEl>
                                          <p:spTgt spid="16"/>
                                        </p:tgtEl>
                                        <p:attrNameLst>
                                          <p:attrName>ppt_y</p:attrName>
                                        </p:attrNameLst>
                                      </p:cBhvr>
                                      <p:tavLst>
                                        <p:tav tm="0">
                                          <p:val>
                                            <p:strVal val="#ppt_y+#ppt_h*1.125000"/>
                                          </p:val>
                                        </p:tav>
                                        <p:tav tm="100000">
                                          <p:val>
                                            <p:strVal val="#ppt_y"/>
                                          </p:val>
                                        </p:tav>
                                      </p:tavLst>
                                    </p:anim>
                                    <p:animEffect transition="in" filter="wipe(up)">
                                      <p:cBhvr>
                                        <p:cTn id="23" dur="400"/>
                                        <p:tgtEl>
                                          <p:spTgt spid="16"/>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400"/>
                                        <p:tgtEl>
                                          <p:spTgt spid="11"/>
                                        </p:tgtEl>
                                        <p:attrNameLst>
                                          <p:attrName>ppt_x</p:attrName>
                                        </p:attrNameLst>
                                      </p:cBhvr>
                                      <p:tavLst>
                                        <p:tav tm="0">
                                          <p:val>
                                            <p:strVal val="#ppt_x-#ppt_w*1.125000"/>
                                          </p:val>
                                        </p:tav>
                                        <p:tav tm="100000">
                                          <p:val>
                                            <p:strVal val="#ppt_x"/>
                                          </p:val>
                                        </p:tav>
                                      </p:tavLst>
                                    </p:anim>
                                    <p:animEffect transition="in" filter="wipe(right)">
                                      <p:cBhvr>
                                        <p:cTn id="34" dur="400"/>
                                        <p:tgtEl>
                                          <p:spTgt spid="11"/>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400"/>
                                        <p:tgtEl>
                                          <p:spTgt spid="18"/>
                                        </p:tgtEl>
                                        <p:attrNameLst>
                                          <p:attrName>ppt_y</p:attrName>
                                        </p:attrNameLst>
                                      </p:cBhvr>
                                      <p:tavLst>
                                        <p:tav tm="0">
                                          <p:val>
                                            <p:strVal val="#ppt_y-#ppt_h*1.125000"/>
                                          </p:val>
                                        </p:tav>
                                        <p:tav tm="100000">
                                          <p:val>
                                            <p:strVal val="#ppt_y"/>
                                          </p:val>
                                        </p:tav>
                                      </p:tavLst>
                                    </p:anim>
                                    <p:animEffect transition="in" filter="wipe(down)">
                                      <p:cBhvr>
                                        <p:cTn id="39" dur="400"/>
                                        <p:tgtEl>
                                          <p:spTgt spid="18"/>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400"/>
                                        <p:tgtEl>
                                          <p:spTgt spid="12"/>
                                        </p:tgtEl>
                                        <p:attrNameLst>
                                          <p:attrName>ppt_x</p:attrName>
                                        </p:attrNameLst>
                                      </p:cBhvr>
                                      <p:tavLst>
                                        <p:tav tm="0">
                                          <p:val>
                                            <p:strVal val="#ppt_x-#ppt_w*1.125000"/>
                                          </p:val>
                                        </p:tav>
                                        <p:tav tm="100000">
                                          <p:val>
                                            <p:strVal val="#ppt_x"/>
                                          </p:val>
                                        </p:tav>
                                      </p:tavLst>
                                    </p:anim>
                                    <p:animEffect transition="in" filter="wipe(right)">
                                      <p:cBhvr>
                                        <p:cTn id="50" dur="400"/>
                                        <p:tgtEl>
                                          <p:spTgt spid="12"/>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400"/>
                                        <p:tgtEl>
                                          <p:spTgt spid="15"/>
                                        </p:tgtEl>
                                        <p:attrNameLst>
                                          <p:attrName>ppt_y</p:attrName>
                                        </p:attrNameLst>
                                      </p:cBhvr>
                                      <p:tavLst>
                                        <p:tav tm="0">
                                          <p:val>
                                            <p:strVal val="#ppt_y+#ppt_h*1.125000"/>
                                          </p:val>
                                        </p:tav>
                                        <p:tav tm="100000">
                                          <p:val>
                                            <p:strVal val="#ppt_y"/>
                                          </p:val>
                                        </p:tav>
                                      </p:tavLst>
                                    </p:anim>
                                    <p:animEffect transition="in" filter="wipe(up)">
                                      <p:cBhvr>
                                        <p:cTn id="55" dur="400"/>
                                        <p:tgtEl>
                                          <p:spTgt spid="15"/>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400"/>
                                        <p:tgtEl>
                                          <p:spTgt spid="13"/>
                                        </p:tgtEl>
                                        <p:attrNameLst>
                                          <p:attrName>ppt_x</p:attrName>
                                        </p:attrNameLst>
                                      </p:cBhvr>
                                      <p:tavLst>
                                        <p:tav tm="0">
                                          <p:val>
                                            <p:strVal val="#ppt_x-#ppt_w*1.125000"/>
                                          </p:val>
                                        </p:tav>
                                        <p:tav tm="100000">
                                          <p:val>
                                            <p:strVal val="#ppt_x"/>
                                          </p:val>
                                        </p:tav>
                                      </p:tavLst>
                                    </p:anim>
                                    <p:animEffect transition="in" filter="wipe(right)">
                                      <p:cBhvr>
                                        <p:cTn id="66" dur="400"/>
                                        <p:tgtEl>
                                          <p:spTgt spid="13"/>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400"/>
                                        <p:tgtEl>
                                          <p:spTgt spid="17"/>
                                        </p:tgtEl>
                                        <p:attrNameLst>
                                          <p:attrName>ppt_y</p:attrName>
                                        </p:attrNameLst>
                                      </p:cBhvr>
                                      <p:tavLst>
                                        <p:tav tm="0">
                                          <p:val>
                                            <p:strVal val="#ppt_y-#ppt_h*1.125000"/>
                                          </p:val>
                                        </p:tav>
                                        <p:tav tm="100000">
                                          <p:val>
                                            <p:strVal val="#ppt_y"/>
                                          </p:val>
                                        </p:tav>
                                      </p:tavLst>
                                    </p:anim>
                                    <p:animEffect transition="in" filter="wipe(down)">
                                      <p:cBhvr>
                                        <p:cTn id="71" dur="400"/>
                                        <p:tgtEl>
                                          <p:spTgt spid="17"/>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barn(outHorizontal)">
                                      <p:cBhvr>
                                        <p:cTn id="81" dur="400"/>
                                        <p:tgtEl>
                                          <p:spTgt spid="14"/>
                                        </p:tgtEl>
                                      </p:cBhvr>
                                    </p:animEffect>
                                  </p:childTnLst>
                                </p:cTn>
                              </p:par>
                            </p:childTnLst>
                          </p:cTn>
                        </p:par>
                        <p:par>
                          <p:cTn id="82" fill="hold">
                            <p:stCondLst>
                              <p:cond delay="6400"/>
                            </p:stCondLst>
                            <p:childTnLst>
                              <p:par>
                                <p:cTn id="83" presetID="2" presetClass="entr" presetSubtype="2" fill="hold" grpId="0" nodeType="after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1+#ppt_w/2"/>
                                          </p:val>
                                        </p:tav>
                                        <p:tav tm="100000">
                                          <p:val>
                                            <p:strVal val="#ppt_x"/>
                                          </p:val>
                                        </p:tav>
                                      </p:tavLst>
                                    </p:anim>
                                    <p:anim calcmode="lin" valueType="num">
                                      <p:cBhvr additive="base">
                                        <p:cTn id="86" dur="500" fill="hold"/>
                                        <p:tgtEl>
                                          <p:spTgt spid="87"/>
                                        </p:tgtEl>
                                        <p:attrNameLst>
                                          <p:attrName>ppt_y</p:attrName>
                                        </p:attrNameLst>
                                      </p:cBhvr>
                                      <p:tavLst>
                                        <p:tav tm="0">
                                          <p:val>
                                            <p:strVal val="#ppt_y"/>
                                          </p:val>
                                        </p:tav>
                                        <p:tav tm="100000">
                                          <p:val>
                                            <p:strVal val="#ppt_y"/>
                                          </p:val>
                                        </p:tav>
                                      </p:tavLst>
                                    </p:anim>
                                  </p:childTnLst>
                                </p:cTn>
                              </p:par>
                            </p:childTnLst>
                          </p:cTn>
                        </p:par>
                        <p:par>
                          <p:cTn id="87" fill="hold">
                            <p:stCondLst>
                              <p:cond delay="6900"/>
                            </p:stCondLst>
                            <p:childTnLst>
                              <p:par>
                                <p:cTn id="88" presetID="22" presetClass="entr" presetSubtype="8" fill="hold" grpId="0" nodeType="after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wipe(left)">
                                      <p:cBhvr>
                                        <p:cTn id="90" dur="500"/>
                                        <p:tgtEl>
                                          <p:spTgt spid="88"/>
                                        </p:tgtEl>
                                      </p:cBhvr>
                                    </p:animEffect>
                                  </p:childTnLst>
                                </p:cTn>
                              </p:par>
                            </p:childTnLst>
                          </p:cTn>
                        </p:par>
                        <p:par>
                          <p:cTn id="91" fill="hold">
                            <p:stCondLst>
                              <p:cond delay="7400"/>
                            </p:stCondLst>
                            <p:childTnLst>
                              <p:par>
                                <p:cTn id="92" presetID="2" presetClass="entr" presetSubtype="2" fill="hold" grpId="0" nodeType="afterEffect">
                                  <p:stCondLst>
                                    <p:cond delay="0"/>
                                  </p:stCondLst>
                                  <p:childTnLst>
                                    <p:set>
                                      <p:cBhvr>
                                        <p:cTn id="93" dur="1" fill="hold">
                                          <p:stCondLst>
                                            <p:cond delay="0"/>
                                          </p:stCondLst>
                                        </p:cTn>
                                        <p:tgtEl>
                                          <p:spTgt spid="89"/>
                                        </p:tgtEl>
                                        <p:attrNameLst>
                                          <p:attrName>style.visibility</p:attrName>
                                        </p:attrNameLst>
                                      </p:cBhvr>
                                      <p:to>
                                        <p:strVal val="visible"/>
                                      </p:to>
                                    </p:set>
                                    <p:anim calcmode="lin" valueType="num">
                                      <p:cBhvr additive="base">
                                        <p:cTn id="94" dur="500" fill="hold"/>
                                        <p:tgtEl>
                                          <p:spTgt spid="89"/>
                                        </p:tgtEl>
                                        <p:attrNameLst>
                                          <p:attrName>ppt_x</p:attrName>
                                        </p:attrNameLst>
                                      </p:cBhvr>
                                      <p:tavLst>
                                        <p:tav tm="0">
                                          <p:val>
                                            <p:strVal val="1+#ppt_w/2"/>
                                          </p:val>
                                        </p:tav>
                                        <p:tav tm="100000">
                                          <p:val>
                                            <p:strVal val="#ppt_x"/>
                                          </p:val>
                                        </p:tav>
                                      </p:tavLst>
                                    </p:anim>
                                    <p:anim calcmode="lin" valueType="num">
                                      <p:cBhvr additive="base">
                                        <p:cTn id="95" dur="500" fill="hold"/>
                                        <p:tgtEl>
                                          <p:spTgt spid="89"/>
                                        </p:tgtEl>
                                        <p:attrNameLst>
                                          <p:attrName>ppt_y</p:attrName>
                                        </p:attrNameLst>
                                      </p:cBhvr>
                                      <p:tavLst>
                                        <p:tav tm="0">
                                          <p:val>
                                            <p:strVal val="#ppt_y"/>
                                          </p:val>
                                        </p:tav>
                                        <p:tav tm="100000">
                                          <p:val>
                                            <p:strVal val="#ppt_y"/>
                                          </p:val>
                                        </p:tav>
                                      </p:tavLst>
                                    </p:anim>
                                  </p:childTnLst>
                                </p:cTn>
                              </p:par>
                            </p:childTnLst>
                          </p:cTn>
                        </p:par>
                        <p:par>
                          <p:cTn id="96" fill="hold">
                            <p:stCondLst>
                              <p:cond delay="7900"/>
                            </p:stCondLst>
                            <p:childTnLst>
                              <p:par>
                                <p:cTn id="97" presetID="22" presetClass="entr" presetSubtype="8" fill="hold" grpId="0" nodeType="afterEffect">
                                  <p:stCondLst>
                                    <p:cond delay="0"/>
                                  </p:stCondLst>
                                  <p:childTnLst>
                                    <p:set>
                                      <p:cBhvr>
                                        <p:cTn id="98" dur="1" fill="hold">
                                          <p:stCondLst>
                                            <p:cond delay="0"/>
                                          </p:stCondLst>
                                        </p:cTn>
                                        <p:tgtEl>
                                          <p:spTgt spid="90"/>
                                        </p:tgtEl>
                                        <p:attrNameLst>
                                          <p:attrName>style.visibility</p:attrName>
                                        </p:attrNameLst>
                                      </p:cBhvr>
                                      <p:to>
                                        <p:strVal val="visible"/>
                                      </p:to>
                                    </p:set>
                                    <p:animEffect transition="in" filter="wipe(left)">
                                      <p:cBhvr>
                                        <p:cTn id="99" dur="500"/>
                                        <p:tgtEl>
                                          <p:spTgt spid="90"/>
                                        </p:tgtEl>
                                      </p:cBhvr>
                                    </p:animEffect>
                                  </p:childTnLst>
                                </p:cTn>
                              </p:par>
                            </p:childTnLst>
                          </p:cTn>
                        </p:par>
                        <p:par>
                          <p:cTn id="100" fill="hold">
                            <p:stCondLst>
                              <p:cond delay="8400"/>
                            </p:stCondLst>
                            <p:childTnLst>
                              <p:par>
                                <p:cTn id="101" presetID="2" presetClass="entr" presetSubtype="2" fill="hold" grpId="0" nodeType="afterEffect">
                                  <p:stCondLst>
                                    <p:cond delay="0"/>
                                  </p:stCondLst>
                                  <p:childTnLst>
                                    <p:set>
                                      <p:cBhvr>
                                        <p:cTn id="102" dur="1" fill="hold">
                                          <p:stCondLst>
                                            <p:cond delay="0"/>
                                          </p:stCondLst>
                                        </p:cTn>
                                        <p:tgtEl>
                                          <p:spTgt spid="91"/>
                                        </p:tgtEl>
                                        <p:attrNameLst>
                                          <p:attrName>style.visibility</p:attrName>
                                        </p:attrNameLst>
                                      </p:cBhvr>
                                      <p:to>
                                        <p:strVal val="visible"/>
                                      </p:to>
                                    </p:set>
                                    <p:anim calcmode="lin" valueType="num">
                                      <p:cBhvr additive="base">
                                        <p:cTn id="103" dur="500" fill="hold"/>
                                        <p:tgtEl>
                                          <p:spTgt spid="91"/>
                                        </p:tgtEl>
                                        <p:attrNameLst>
                                          <p:attrName>ppt_x</p:attrName>
                                        </p:attrNameLst>
                                      </p:cBhvr>
                                      <p:tavLst>
                                        <p:tav tm="0">
                                          <p:val>
                                            <p:strVal val="1+#ppt_w/2"/>
                                          </p:val>
                                        </p:tav>
                                        <p:tav tm="100000">
                                          <p:val>
                                            <p:strVal val="#ppt_x"/>
                                          </p:val>
                                        </p:tav>
                                      </p:tavLst>
                                    </p:anim>
                                    <p:anim calcmode="lin" valueType="num">
                                      <p:cBhvr additive="base">
                                        <p:cTn id="104" dur="500" fill="hold"/>
                                        <p:tgtEl>
                                          <p:spTgt spid="91"/>
                                        </p:tgtEl>
                                        <p:attrNameLst>
                                          <p:attrName>ppt_y</p:attrName>
                                        </p:attrNameLst>
                                      </p:cBhvr>
                                      <p:tavLst>
                                        <p:tav tm="0">
                                          <p:val>
                                            <p:strVal val="#ppt_y"/>
                                          </p:val>
                                        </p:tav>
                                        <p:tav tm="100000">
                                          <p:val>
                                            <p:strVal val="#ppt_y"/>
                                          </p:val>
                                        </p:tav>
                                      </p:tavLst>
                                    </p:anim>
                                  </p:childTnLst>
                                </p:cTn>
                              </p:par>
                            </p:childTnLst>
                          </p:cTn>
                        </p:par>
                        <p:par>
                          <p:cTn id="105" fill="hold">
                            <p:stCondLst>
                              <p:cond delay="8900"/>
                            </p:stCondLst>
                            <p:childTnLst>
                              <p:par>
                                <p:cTn id="106" presetID="22" presetClass="entr" presetSubtype="8"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Effect transition="in" filter="wipe(left)">
                                      <p:cBhvr>
                                        <p:cTn id="10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9" grpId="0" animBg="1"/>
      <p:bldP spid="87" grpId="0" animBg="1"/>
      <p:bldP spid="88" grpId="0"/>
      <p:bldP spid="89" grpId="0" animBg="1"/>
      <p:bldP spid="90" grpId="0"/>
      <p:bldP spid="91" grpId="0" animBg="1"/>
      <p:bldP spid="9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98477996"/>
              </p:ext>
            </p:extLst>
          </p:nvPr>
        </p:nvGraphicFramePr>
        <p:xfrm>
          <a:off x="1847528" y="1988840"/>
          <a:ext cx="8136903" cy="2448273"/>
        </p:xfrm>
        <a:graphic>
          <a:graphicData uri="http://schemas.openxmlformats.org/drawingml/2006/table">
            <a:tbl>
              <a:tblPr firstRow="1" bandRow="1">
                <a:tableStyleId>{5C22544A-7EE6-4342-B048-85BDC9FD1C3A}</a:tableStyleId>
              </a:tblPr>
              <a:tblGrid>
                <a:gridCol w="2712301">
                  <a:extLst>
                    <a:ext uri="{9D8B030D-6E8A-4147-A177-3AD203B41FA5}">
                      <a16:colId xmlns:a16="http://schemas.microsoft.com/office/drawing/2014/main" val="20000"/>
                    </a:ext>
                  </a:extLst>
                </a:gridCol>
                <a:gridCol w="2712301">
                  <a:extLst>
                    <a:ext uri="{9D8B030D-6E8A-4147-A177-3AD203B41FA5}">
                      <a16:colId xmlns:a16="http://schemas.microsoft.com/office/drawing/2014/main" val="20001"/>
                    </a:ext>
                  </a:extLst>
                </a:gridCol>
                <a:gridCol w="2712301">
                  <a:extLst>
                    <a:ext uri="{9D8B030D-6E8A-4147-A177-3AD203B41FA5}">
                      <a16:colId xmlns:a16="http://schemas.microsoft.com/office/drawing/2014/main" val="20002"/>
                    </a:ext>
                  </a:extLst>
                </a:gridCol>
              </a:tblGrid>
              <a:tr h="816091">
                <a:tc>
                  <a:txBody>
                    <a:bodyPr/>
                    <a:lstStyle/>
                    <a:p>
                      <a:pPr algn="ctr"/>
                      <a:endParaRPr lang="zh-CN" altLang="en-US" sz="2400" b="1" dirty="0"/>
                    </a:p>
                  </a:txBody>
                  <a:tcPr anchor="ctr"/>
                </a:tc>
                <a:tc>
                  <a:txBody>
                    <a:bodyPr/>
                    <a:lstStyle/>
                    <a:p>
                      <a:pPr algn="ctr"/>
                      <a:r>
                        <a:rPr lang="zh-CN" altLang="en-US" sz="2400" b="1" dirty="0"/>
                        <a:t>产品成本</a:t>
                      </a:r>
                    </a:p>
                  </a:txBody>
                  <a:tcPr anchor="ctr"/>
                </a:tc>
                <a:tc>
                  <a:txBody>
                    <a:bodyPr/>
                    <a:lstStyle/>
                    <a:p>
                      <a:pPr algn="ctr"/>
                      <a:r>
                        <a:rPr lang="zh-CN" altLang="en-US" sz="2400" b="1" dirty="0"/>
                        <a:t>期间成本</a:t>
                      </a:r>
                    </a:p>
                  </a:txBody>
                  <a:tcPr anchor="ctr"/>
                </a:tc>
                <a:extLst>
                  <a:ext uri="{0D108BD9-81ED-4DB2-BD59-A6C34878D82A}">
                    <a16:rowId xmlns:a16="http://schemas.microsoft.com/office/drawing/2014/main" val="10000"/>
                  </a:ext>
                </a:extLst>
              </a:tr>
              <a:tr h="816091">
                <a:tc>
                  <a:txBody>
                    <a:bodyPr/>
                    <a:lstStyle/>
                    <a:p>
                      <a:pPr algn="ctr"/>
                      <a:r>
                        <a:rPr lang="zh-CN" altLang="en-US" sz="2400" b="1" dirty="0"/>
                        <a:t>完全成本法</a:t>
                      </a:r>
                    </a:p>
                  </a:txBody>
                  <a:tcPr anchor="ctr"/>
                </a:tc>
                <a:tc>
                  <a:txBody>
                    <a:bodyPr/>
                    <a:lstStyle/>
                    <a:p>
                      <a:pPr algn="ctr"/>
                      <a:r>
                        <a:rPr lang="en-US" altLang="zh-CN" sz="2400" b="1" dirty="0"/>
                        <a:t>150 000</a:t>
                      </a:r>
                      <a:endParaRPr lang="zh-CN" altLang="en-US" sz="2400" b="1" dirty="0"/>
                    </a:p>
                  </a:txBody>
                  <a:tcPr anchor="ctr"/>
                </a:tc>
                <a:tc>
                  <a:txBody>
                    <a:bodyPr/>
                    <a:lstStyle/>
                    <a:p>
                      <a:pPr algn="ctr"/>
                      <a:r>
                        <a:rPr lang="en-US" altLang="zh-CN" sz="2400" b="1" dirty="0"/>
                        <a:t>21 200</a:t>
                      </a:r>
                      <a:endParaRPr lang="zh-CN" altLang="en-US" sz="2400" b="1" dirty="0"/>
                    </a:p>
                  </a:txBody>
                  <a:tcPr anchor="ctr"/>
                </a:tc>
                <a:extLst>
                  <a:ext uri="{0D108BD9-81ED-4DB2-BD59-A6C34878D82A}">
                    <a16:rowId xmlns:a16="http://schemas.microsoft.com/office/drawing/2014/main" val="10001"/>
                  </a:ext>
                </a:extLst>
              </a:tr>
              <a:tr h="816091">
                <a:tc>
                  <a:txBody>
                    <a:bodyPr/>
                    <a:lstStyle/>
                    <a:p>
                      <a:pPr algn="ctr"/>
                      <a:r>
                        <a:rPr lang="zh-CN" altLang="en-US" sz="2400" b="1" dirty="0"/>
                        <a:t>变动成本法</a:t>
                      </a:r>
                    </a:p>
                  </a:txBody>
                  <a:tcPr anchor="ctr"/>
                </a:tc>
                <a:tc>
                  <a:txBody>
                    <a:bodyPr/>
                    <a:lstStyle/>
                    <a:p>
                      <a:pPr algn="ctr"/>
                      <a:r>
                        <a:rPr lang="en-US" altLang="zh-CN" sz="2400" b="1" dirty="0"/>
                        <a:t>100 000</a:t>
                      </a:r>
                      <a:endParaRPr lang="zh-CN" altLang="en-US" sz="2400" b="1" dirty="0"/>
                    </a:p>
                  </a:txBody>
                  <a:tcPr anchor="ctr"/>
                </a:tc>
                <a:tc>
                  <a:txBody>
                    <a:bodyPr/>
                    <a:lstStyle/>
                    <a:p>
                      <a:pPr algn="ctr"/>
                      <a:r>
                        <a:rPr lang="en-US" altLang="zh-CN" sz="2400" b="1" dirty="0"/>
                        <a:t>71 200</a:t>
                      </a:r>
                      <a:endParaRPr lang="zh-CN" altLang="en-US" sz="2400" b="1" dirty="0"/>
                    </a:p>
                  </a:txBody>
                  <a:tcPr anchor="ctr"/>
                </a:tc>
                <a:extLst>
                  <a:ext uri="{0D108BD9-81ED-4DB2-BD59-A6C34878D82A}">
                    <a16:rowId xmlns:a16="http://schemas.microsoft.com/office/drawing/2014/main" val="10002"/>
                  </a:ext>
                </a:extLst>
              </a:tr>
            </a:tbl>
          </a:graphicData>
        </a:graphic>
      </p:graphicFrame>
      <p:grpSp>
        <p:nvGrpSpPr>
          <p:cNvPr id="6" name="组合 5"/>
          <p:cNvGrpSpPr/>
          <p:nvPr/>
        </p:nvGrpSpPr>
        <p:grpSpPr>
          <a:xfrm>
            <a:off x="191344" y="92845"/>
            <a:ext cx="5400600" cy="1106246"/>
            <a:chOff x="1271464" y="2420888"/>
            <a:chExt cx="4392488" cy="1106246"/>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741753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10490"/>
            <a:ext cx="6635510" cy="892552"/>
            <a:chOff x="11113" y="924691"/>
            <a:chExt cx="5445943" cy="892552"/>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924691"/>
              <a:ext cx="500082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二、变动成本法与完全成本法的区别</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产品成本的构成内容不同</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448" y="2210725"/>
            <a:ext cx="9754870"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椭圆 1"/>
          <p:cNvSpPr/>
          <p:nvPr/>
        </p:nvSpPr>
        <p:spPr>
          <a:xfrm>
            <a:off x="5663952" y="3717032"/>
            <a:ext cx="2160240" cy="1368152"/>
          </a:xfrm>
          <a:prstGeom prst="ellipse">
            <a:avLst/>
          </a:prstGeom>
          <a:noFill/>
          <a:ln w="38100" cmpd="sng">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91344" y="92845"/>
            <a:ext cx="5400600" cy="1106246"/>
            <a:chOff x="1271464" y="2420888"/>
            <a:chExt cx="4392488" cy="1106246"/>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71517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10490"/>
            <a:ext cx="6635510" cy="892552"/>
            <a:chOff x="11113" y="924691"/>
            <a:chExt cx="5445943" cy="892552"/>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924691"/>
              <a:ext cx="500082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二、变动成本法与完全成本法的区别</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存货成本的构成内容不同</a:t>
            </a:r>
          </a:p>
        </p:txBody>
      </p:sp>
      <p:sp>
        <p:nvSpPr>
          <p:cNvPr id="11" name="矩形 10"/>
          <p:cNvSpPr/>
          <p:nvPr/>
        </p:nvSpPr>
        <p:spPr>
          <a:xfrm>
            <a:off x="767408" y="2439975"/>
            <a:ext cx="10945216" cy="278537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1"/>
                </a:solidFill>
                <a:latin typeface="黑体" pitchFamily="2" charset="-122"/>
                <a:ea typeface="黑体" pitchFamily="2" charset="-122"/>
              </a:rPr>
              <a:t>采用</a:t>
            </a:r>
            <a:r>
              <a:rPr lang="zh-CN" altLang="en-US" sz="2400" dirty="0">
                <a:solidFill>
                  <a:schemeClr val="tx2"/>
                </a:solidFill>
                <a:latin typeface="黑体" pitchFamily="2" charset="-122"/>
                <a:ea typeface="黑体" pitchFamily="2" charset="-122"/>
              </a:rPr>
              <a:t>完全成本法</a:t>
            </a:r>
            <a:r>
              <a:rPr lang="zh-CN" altLang="en-US" sz="2400" dirty="0">
                <a:solidFill>
                  <a:schemeClr val="tx1"/>
                </a:solidFill>
                <a:latin typeface="黑体" pitchFamily="2" charset="-122"/>
                <a:ea typeface="黑体" pitchFamily="2" charset="-122"/>
              </a:rPr>
              <a:t>计算产品成本，固定性制造费用和其他生产成本一样，需要在已销产品与未销产品之间进行分配，把本期已销售产品应分摊的固定制造费用作为本期销售成本，未销售部分应分摊的固定制造费用计入存货，递延到下期。</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采用</a:t>
            </a:r>
            <a:r>
              <a:rPr lang="zh-CN" altLang="en-US" sz="2400" dirty="0">
                <a:solidFill>
                  <a:schemeClr val="tx2"/>
                </a:solidFill>
                <a:latin typeface="黑体" pitchFamily="2" charset="-122"/>
                <a:ea typeface="黑体" pitchFamily="2" charset="-122"/>
              </a:rPr>
              <a:t>变动成本法</a:t>
            </a:r>
            <a:r>
              <a:rPr lang="zh-CN" altLang="en-US" sz="2400" dirty="0">
                <a:solidFill>
                  <a:schemeClr val="tx1"/>
                </a:solidFill>
                <a:latin typeface="黑体" pitchFamily="2" charset="-122"/>
                <a:ea typeface="黑体" pitchFamily="2" charset="-122"/>
              </a:rPr>
              <a:t>计算的期末存货计价由于不包括固定制造费用，必然小于采用完全成本法计算的期末存货计价。</a:t>
            </a:r>
          </a:p>
        </p:txBody>
      </p:sp>
      <p:grpSp>
        <p:nvGrpSpPr>
          <p:cNvPr id="10" name="组合 9"/>
          <p:cNvGrpSpPr/>
          <p:nvPr/>
        </p:nvGrpSpPr>
        <p:grpSpPr>
          <a:xfrm>
            <a:off x="191344" y="92845"/>
            <a:ext cx="5400600" cy="1106246"/>
            <a:chOff x="1271464" y="2420888"/>
            <a:chExt cx="4392488" cy="1106246"/>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363466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10490"/>
            <a:ext cx="6635510" cy="892552"/>
            <a:chOff x="11113" y="924691"/>
            <a:chExt cx="5445943" cy="892552"/>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924691"/>
              <a:ext cx="500082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二、变动成本法与完全成本法的区别</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分期损益计算的区别</a:t>
            </a:r>
          </a:p>
        </p:txBody>
      </p:sp>
      <p:sp>
        <p:nvSpPr>
          <p:cNvPr id="11" name="矩形 10"/>
          <p:cNvSpPr/>
          <p:nvPr/>
        </p:nvSpPr>
        <p:spPr>
          <a:xfrm>
            <a:off x="767408" y="2439975"/>
            <a:ext cx="10945216" cy="224676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1"/>
                </a:solidFill>
                <a:latin typeface="黑体" pitchFamily="2" charset="-122"/>
                <a:ea typeface="黑体" pitchFamily="2" charset="-122"/>
              </a:rPr>
              <a:t>采用</a:t>
            </a:r>
            <a:r>
              <a:rPr lang="zh-CN" altLang="en-US" sz="2400" dirty="0">
                <a:solidFill>
                  <a:schemeClr val="tx2"/>
                </a:solidFill>
                <a:latin typeface="黑体" pitchFamily="2" charset="-122"/>
                <a:ea typeface="黑体" pitchFamily="2" charset="-122"/>
              </a:rPr>
              <a:t>变动成本法</a:t>
            </a:r>
            <a:r>
              <a:rPr lang="zh-CN" altLang="en-US" sz="2400" dirty="0">
                <a:solidFill>
                  <a:schemeClr val="tx1"/>
                </a:solidFill>
                <a:latin typeface="黑体" pitchFamily="2" charset="-122"/>
                <a:ea typeface="黑体" pitchFamily="2" charset="-122"/>
              </a:rPr>
              <a:t>计算，对固定性制造费用的补偿由当期销售的产品承担。</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采用</a:t>
            </a:r>
            <a:r>
              <a:rPr lang="zh-CN" altLang="en-US" sz="2400" dirty="0">
                <a:solidFill>
                  <a:schemeClr val="tx2"/>
                </a:solidFill>
                <a:latin typeface="黑体" pitchFamily="2" charset="-122"/>
                <a:ea typeface="黑体" pitchFamily="2" charset="-122"/>
              </a:rPr>
              <a:t>完全成本法</a:t>
            </a:r>
            <a:r>
              <a:rPr lang="zh-CN" altLang="en-US" sz="2400" dirty="0">
                <a:solidFill>
                  <a:schemeClr val="tx1"/>
                </a:solidFill>
                <a:latin typeface="黑体" pitchFamily="2" charset="-122"/>
                <a:ea typeface="黑体" pitchFamily="2" charset="-122"/>
              </a:rPr>
              <a:t>计算，对固定制造费用是由当期生产的产品分摊，按期末未销售的产品与当期已销售的产品的比例补偿。</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只有产成品实现零存货即产销绝对均衡时，损益计算上的差异才会消失。</a:t>
            </a:r>
          </a:p>
        </p:txBody>
      </p:sp>
      <p:grpSp>
        <p:nvGrpSpPr>
          <p:cNvPr id="10" name="组合 9"/>
          <p:cNvGrpSpPr/>
          <p:nvPr/>
        </p:nvGrpSpPr>
        <p:grpSpPr>
          <a:xfrm>
            <a:off x="191344" y="92845"/>
            <a:ext cx="5400600" cy="1106246"/>
            <a:chOff x="1271464" y="2420888"/>
            <a:chExt cx="4392488" cy="1106246"/>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531556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10490"/>
            <a:ext cx="6635510" cy="892552"/>
            <a:chOff x="11113" y="924691"/>
            <a:chExt cx="5445943" cy="892552"/>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924691"/>
              <a:ext cx="500082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二、变动成本法与完全成本法的区别</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分期损益计算的区别</a:t>
            </a:r>
          </a:p>
        </p:txBody>
      </p:sp>
      <p:sp>
        <p:nvSpPr>
          <p:cNvPr id="11" name="矩形 10"/>
          <p:cNvSpPr/>
          <p:nvPr/>
        </p:nvSpPr>
        <p:spPr>
          <a:xfrm>
            <a:off x="346762" y="2439975"/>
            <a:ext cx="11221846" cy="63094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000" dirty="0">
                <a:solidFill>
                  <a:schemeClr val="tx1"/>
                </a:solidFill>
                <a:latin typeface="黑体" pitchFamily="2" charset="-122"/>
                <a:ea typeface="黑体" pitchFamily="2" charset="-122"/>
              </a:rPr>
              <a:t>当生产量等于销售量或期末存货量等于期初存货量时，采用两种成本法计算的税前净利相等。</a:t>
            </a:r>
          </a:p>
        </p:txBody>
      </p:sp>
      <p:sp>
        <p:nvSpPr>
          <p:cNvPr id="10" name="矩形 9"/>
          <p:cNvSpPr/>
          <p:nvPr/>
        </p:nvSpPr>
        <p:spPr>
          <a:xfrm>
            <a:off x="346762" y="3501008"/>
            <a:ext cx="11221846" cy="107818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000" dirty="0">
                <a:solidFill>
                  <a:schemeClr val="tx1"/>
                </a:solidFill>
                <a:latin typeface="黑体" pitchFamily="2" charset="-122"/>
                <a:ea typeface="黑体" pitchFamily="2" charset="-122"/>
              </a:rPr>
              <a:t>当生产量大于销售量或期末存货量大于期初时，完全成本法计算确定的税前利润大于变动成本法计算确定的税前净利，其差额等于期末存货包含的固定制造费用减期初存货包含的固定制造费用。</a:t>
            </a:r>
          </a:p>
        </p:txBody>
      </p:sp>
      <p:sp>
        <p:nvSpPr>
          <p:cNvPr id="12" name="矩形 11"/>
          <p:cNvSpPr/>
          <p:nvPr/>
        </p:nvSpPr>
        <p:spPr>
          <a:xfrm>
            <a:off x="346762" y="4941168"/>
            <a:ext cx="11221846" cy="116955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000" dirty="0">
                <a:solidFill>
                  <a:schemeClr val="tx1"/>
                </a:solidFill>
                <a:latin typeface="黑体" pitchFamily="2" charset="-122"/>
                <a:ea typeface="黑体" pitchFamily="2" charset="-122"/>
              </a:rPr>
              <a:t>当生产量小于销售量或期末存货量小于期初时，完全成本法计算确定的税前净利小于变动成本法计算确定的税前净利，其差额等于期初存货包含的固定制造费用减期末存货包含的固定制造费用。</a:t>
            </a:r>
          </a:p>
        </p:txBody>
      </p:sp>
      <p:grpSp>
        <p:nvGrpSpPr>
          <p:cNvPr id="13" name="组合 12"/>
          <p:cNvGrpSpPr/>
          <p:nvPr/>
        </p:nvGrpSpPr>
        <p:grpSpPr>
          <a:xfrm>
            <a:off x="191344" y="92845"/>
            <a:ext cx="5400600" cy="1106246"/>
            <a:chOff x="1271464" y="2420888"/>
            <a:chExt cx="4392488" cy="1106246"/>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261287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48362" y="993283"/>
            <a:ext cx="11221846" cy="13234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3200"/>
              </a:lnSpc>
            </a:pPr>
            <a:r>
              <a:rPr lang="zh-CN" altLang="en-US" sz="2000" dirty="0">
                <a:solidFill>
                  <a:schemeClr val="tx1"/>
                </a:solidFill>
                <a:latin typeface="黑体" pitchFamily="2" charset="-122"/>
                <a:ea typeface="黑体" pitchFamily="2" charset="-122"/>
              </a:rPr>
              <a:t>小山公司只生产一种产品，产品单价为</a:t>
            </a:r>
            <a:r>
              <a:rPr lang="en-US" altLang="zh-CN" sz="2000" dirty="0">
                <a:solidFill>
                  <a:schemeClr val="tx1"/>
                </a:solidFill>
                <a:latin typeface="黑体" pitchFamily="2" charset="-122"/>
                <a:ea typeface="黑体" pitchFamily="2" charset="-122"/>
              </a:rPr>
              <a:t>40</a:t>
            </a:r>
            <a:r>
              <a:rPr lang="zh-CN" altLang="en-US" sz="2000" dirty="0">
                <a:solidFill>
                  <a:schemeClr val="tx1"/>
                </a:solidFill>
                <a:latin typeface="黑体" pitchFamily="2" charset="-122"/>
                <a:ea typeface="黑体" pitchFamily="2" charset="-122"/>
              </a:rPr>
              <a:t>元</a:t>
            </a:r>
            <a:r>
              <a:rPr lang="en-US" altLang="zh-CN" sz="2000" dirty="0">
                <a:solidFill>
                  <a:schemeClr val="tx1"/>
                </a:solidFill>
                <a:latin typeface="黑体" pitchFamily="2" charset="-122"/>
                <a:ea typeface="黑体" pitchFamily="2" charset="-122"/>
              </a:rPr>
              <a:t>/</a:t>
            </a:r>
            <a:r>
              <a:rPr lang="zh-CN" altLang="en-US" sz="2000" dirty="0">
                <a:solidFill>
                  <a:schemeClr val="tx1"/>
                </a:solidFill>
                <a:latin typeface="黑体" pitchFamily="2" charset="-122"/>
                <a:ea typeface="黑体" pitchFamily="2" charset="-122"/>
              </a:rPr>
              <a:t>件，直接材料</a:t>
            </a:r>
            <a:r>
              <a:rPr lang="en-US" altLang="zh-CN" sz="2000" dirty="0">
                <a:solidFill>
                  <a:schemeClr val="tx1"/>
                </a:solidFill>
                <a:latin typeface="黑体" pitchFamily="2" charset="-122"/>
                <a:ea typeface="黑体" pitchFamily="2" charset="-122"/>
              </a:rPr>
              <a:t>5</a:t>
            </a:r>
            <a:r>
              <a:rPr lang="zh-CN" altLang="en-US" sz="2000" dirty="0">
                <a:solidFill>
                  <a:schemeClr val="tx1"/>
                </a:solidFill>
                <a:latin typeface="黑体" pitchFamily="2" charset="-122"/>
                <a:ea typeface="黑体" pitchFamily="2" charset="-122"/>
              </a:rPr>
              <a:t>元</a:t>
            </a:r>
            <a:r>
              <a:rPr lang="en-US" altLang="zh-CN" sz="2000" dirty="0">
                <a:solidFill>
                  <a:schemeClr val="tx1"/>
                </a:solidFill>
                <a:latin typeface="黑体" pitchFamily="2" charset="-122"/>
                <a:ea typeface="黑体" pitchFamily="2" charset="-122"/>
              </a:rPr>
              <a:t>/</a:t>
            </a:r>
            <a:r>
              <a:rPr lang="zh-CN" altLang="en-US" sz="2000" dirty="0">
                <a:solidFill>
                  <a:schemeClr val="tx1"/>
                </a:solidFill>
                <a:latin typeface="黑体" pitchFamily="2" charset="-122"/>
                <a:ea typeface="黑体" pitchFamily="2" charset="-122"/>
              </a:rPr>
              <a:t>件，直接人工</a:t>
            </a:r>
            <a:r>
              <a:rPr lang="en-US" altLang="zh-CN" sz="2000" dirty="0">
                <a:solidFill>
                  <a:schemeClr val="tx1"/>
                </a:solidFill>
                <a:latin typeface="黑体" pitchFamily="2" charset="-122"/>
                <a:ea typeface="黑体" pitchFamily="2" charset="-122"/>
              </a:rPr>
              <a:t>9</a:t>
            </a:r>
            <a:r>
              <a:rPr lang="zh-CN" altLang="en-US" sz="2000" dirty="0">
                <a:solidFill>
                  <a:schemeClr val="tx1"/>
                </a:solidFill>
                <a:latin typeface="黑体" pitchFamily="2" charset="-122"/>
                <a:ea typeface="黑体" pitchFamily="2" charset="-122"/>
              </a:rPr>
              <a:t>元</a:t>
            </a:r>
            <a:r>
              <a:rPr lang="en-US" altLang="zh-CN" sz="2000" dirty="0">
                <a:solidFill>
                  <a:schemeClr val="tx1"/>
                </a:solidFill>
                <a:latin typeface="黑体" pitchFamily="2" charset="-122"/>
                <a:ea typeface="黑体" pitchFamily="2" charset="-122"/>
              </a:rPr>
              <a:t>/</a:t>
            </a:r>
            <a:r>
              <a:rPr lang="zh-CN" altLang="en-US" sz="2000" dirty="0">
                <a:solidFill>
                  <a:schemeClr val="tx1"/>
                </a:solidFill>
                <a:latin typeface="黑体" pitchFamily="2" charset="-122"/>
                <a:ea typeface="黑体" pitchFamily="2" charset="-122"/>
              </a:rPr>
              <a:t>件，变动制造费用</a:t>
            </a:r>
            <a:r>
              <a:rPr lang="en-US" altLang="zh-CN" sz="2000" dirty="0">
                <a:solidFill>
                  <a:schemeClr val="tx1"/>
                </a:solidFill>
                <a:latin typeface="黑体" pitchFamily="2" charset="-122"/>
                <a:ea typeface="黑体" pitchFamily="2" charset="-122"/>
              </a:rPr>
              <a:t>2</a:t>
            </a:r>
            <a:r>
              <a:rPr lang="zh-CN" altLang="en-US" sz="2000" dirty="0">
                <a:solidFill>
                  <a:schemeClr val="tx1"/>
                </a:solidFill>
                <a:latin typeface="黑体" pitchFamily="2" charset="-122"/>
                <a:ea typeface="黑体" pitchFamily="2" charset="-122"/>
              </a:rPr>
              <a:t>元</a:t>
            </a:r>
            <a:r>
              <a:rPr lang="en-US" altLang="zh-CN" sz="2000" dirty="0">
                <a:solidFill>
                  <a:schemeClr val="tx1"/>
                </a:solidFill>
                <a:latin typeface="黑体" pitchFamily="2" charset="-122"/>
                <a:ea typeface="黑体" pitchFamily="2" charset="-122"/>
              </a:rPr>
              <a:t>/</a:t>
            </a:r>
            <a:r>
              <a:rPr lang="zh-CN" altLang="en-US" sz="2000" dirty="0">
                <a:solidFill>
                  <a:schemeClr val="tx1"/>
                </a:solidFill>
                <a:latin typeface="黑体" pitchFamily="2" charset="-122"/>
                <a:ea typeface="黑体" pitchFamily="2" charset="-122"/>
              </a:rPr>
              <a:t>件，固定制造费用总额为</a:t>
            </a:r>
            <a:r>
              <a:rPr lang="en-US" altLang="zh-CN" sz="2000" dirty="0">
                <a:solidFill>
                  <a:schemeClr val="tx1"/>
                </a:solidFill>
                <a:latin typeface="黑体" pitchFamily="2" charset="-122"/>
                <a:ea typeface="黑体" pitchFamily="2" charset="-122"/>
              </a:rPr>
              <a:t>480 000</a:t>
            </a:r>
            <a:r>
              <a:rPr lang="zh-CN" altLang="en-US" sz="2000" dirty="0">
                <a:solidFill>
                  <a:schemeClr val="tx1"/>
                </a:solidFill>
                <a:latin typeface="黑体" pitchFamily="2" charset="-122"/>
                <a:ea typeface="黑体" pitchFamily="2" charset="-122"/>
              </a:rPr>
              <a:t>元，固定销售和管理费用为</a:t>
            </a:r>
            <a:r>
              <a:rPr lang="en-US" altLang="zh-CN" sz="2000" dirty="0">
                <a:solidFill>
                  <a:schemeClr val="tx1"/>
                </a:solidFill>
                <a:latin typeface="黑体" pitchFamily="2" charset="-122"/>
                <a:ea typeface="黑体" pitchFamily="2" charset="-122"/>
              </a:rPr>
              <a:t>100 000</a:t>
            </a:r>
            <a:r>
              <a:rPr lang="zh-CN" altLang="en-US" sz="2000" dirty="0">
                <a:solidFill>
                  <a:schemeClr val="tx1"/>
                </a:solidFill>
                <a:latin typeface="黑体" pitchFamily="2" charset="-122"/>
                <a:ea typeface="黑体" pitchFamily="2" charset="-122"/>
              </a:rPr>
              <a:t>元（假定无变动性销售管理费用），存货按先进先出法计价。</a:t>
            </a:r>
          </a:p>
        </p:txBody>
      </p:sp>
      <p:sp>
        <p:nvSpPr>
          <p:cNvPr id="2" name="TextBox 1"/>
          <p:cNvSpPr txBox="1"/>
          <p:nvPr/>
        </p:nvSpPr>
        <p:spPr>
          <a:xfrm>
            <a:off x="1775521" y="238023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近三年的产销量如下：</a:t>
            </a:r>
          </a:p>
        </p:txBody>
      </p:sp>
      <p:graphicFrame>
        <p:nvGraphicFramePr>
          <p:cNvPr id="13" name="表格 12"/>
          <p:cNvGraphicFramePr>
            <a:graphicFrameLocks noGrp="1"/>
          </p:cNvGraphicFramePr>
          <p:nvPr>
            <p:extLst>
              <p:ext uri="{D42A27DB-BD31-4B8C-83A1-F6EECF244321}">
                <p14:modId xmlns:p14="http://schemas.microsoft.com/office/powerpoint/2010/main" val="2988530278"/>
              </p:ext>
            </p:extLst>
          </p:nvPr>
        </p:nvGraphicFramePr>
        <p:xfrm>
          <a:off x="2351584" y="3068962"/>
          <a:ext cx="6912768" cy="2592285"/>
        </p:xfrm>
        <a:graphic>
          <a:graphicData uri="http://schemas.openxmlformats.org/drawingml/2006/table">
            <a:tbl>
              <a:tblPr firstRow="1" bandRow="1">
                <a:tableStyleId>{5C22544A-7EE6-4342-B048-85BDC9FD1C3A}</a:tableStyleId>
              </a:tblPr>
              <a:tblGrid>
                <a:gridCol w="1920215">
                  <a:extLst>
                    <a:ext uri="{9D8B030D-6E8A-4147-A177-3AD203B41FA5}">
                      <a16:colId xmlns:a16="http://schemas.microsoft.com/office/drawing/2014/main" val="20000"/>
                    </a:ext>
                  </a:extLst>
                </a:gridCol>
                <a:gridCol w="1632181">
                  <a:extLst>
                    <a:ext uri="{9D8B030D-6E8A-4147-A177-3AD203B41FA5}">
                      <a16:colId xmlns:a16="http://schemas.microsoft.com/office/drawing/2014/main" val="20001"/>
                    </a:ext>
                  </a:extLst>
                </a:gridCol>
                <a:gridCol w="1632180">
                  <a:extLst>
                    <a:ext uri="{9D8B030D-6E8A-4147-A177-3AD203B41FA5}">
                      <a16:colId xmlns:a16="http://schemas.microsoft.com/office/drawing/2014/main" val="20002"/>
                    </a:ext>
                  </a:extLst>
                </a:gridCol>
                <a:gridCol w="1728192">
                  <a:extLst>
                    <a:ext uri="{9D8B030D-6E8A-4147-A177-3AD203B41FA5}">
                      <a16:colId xmlns:a16="http://schemas.microsoft.com/office/drawing/2014/main" val="20003"/>
                    </a:ext>
                  </a:extLst>
                </a:gridCol>
              </a:tblGrid>
              <a:tr h="518457">
                <a:tc>
                  <a:txBody>
                    <a:bodyPr/>
                    <a:lstStyle/>
                    <a:p>
                      <a:pPr algn="ctr"/>
                      <a:r>
                        <a:rPr lang="zh-CN" altLang="en-US" b="1" dirty="0">
                          <a:latin typeface="黑体" pitchFamily="2" charset="-122"/>
                          <a:ea typeface="黑体" pitchFamily="2" charset="-122"/>
                        </a:rPr>
                        <a:t>产销量</a:t>
                      </a:r>
                    </a:p>
                  </a:txBody>
                  <a:tcPr/>
                </a:tc>
                <a:tc>
                  <a:txBody>
                    <a:bodyPr/>
                    <a:lstStyle/>
                    <a:p>
                      <a:pPr algn="ctr"/>
                      <a:r>
                        <a:rPr lang="zh-CN" altLang="en-US" b="1" dirty="0">
                          <a:latin typeface="黑体" pitchFamily="2" charset="-122"/>
                          <a:ea typeface="黑体" pitchFamily="2" charset="-122"/>
                        </a:rPr>
                        <a:t>第一年</a:t>
                      </a:r>
                    </a:p>
                  </a:txBody>
                  <a:tcPr/>
                </a:tc>
                <a:tc>
                  <a:txBody>
                    <a:bodyPr/>
                    <a:lstStyle/>
                    <a:p>
                      <a:pPr algn="ctr"/>
                      <a:r>
                        <a:rPr lang="zh-CN" altLang="en-US" b="1" dirty="0">
                          <a:latin typeface="黑体" pitchFamily="2" charset="-122"/>
                          <a:ea typeface="黑体" pitchFamily="2" charset="-122"/>
                        </a:rPr>
                        <a:t>第二年</a:t>
                      </a:r>
                    </a:p>
                  </a:txBody>
                  <a:tcPr/>
                </a:tc>
                <a:tc>
                  <a:txBody>
                    <a:bodyPr/>
                    <a:lstStyle/>
                    <a:p>
                      <a:pPr algn="ctr"/>
                      <a:r>
                        <a:rPr lang="zh-CN" altLang="en-US" b="1" dirty="0">
                          <a:latin typeface="黑体" pitchFamily="2" charset="-122"/>
                          <a:ea typeface="黑体" pitchFamily="2" charset="-122"/>
                        </a:rPr>
                        <a:t>第三年</a:t>
                      </a:r>
                    </a:p>
                  </a:txBody>
                  <a:tcPr/>
                </a:tc>
                <a:extLst>
                  <a:ext uri="{0D108BD9-81ED-4DB2-BD59-A6C34878D82A}">
                    <a16:rowId xmlns:a16="http://schemas.microsoft.com/office/drawing/2014/main" val="10000"/>
                  </a:ext>
                </a:extLst>
              </a:tr>
              <a:tr h="518457">
                <a:tc>
                  <a:txBody>
                    <a:bodyPr/>
                    <a:lstStyle/>
                    <a:p>
                      <a:pPr algn="ctr"/>
                      <a:r>
                        <a:rPr lang="zh-CN" altLang="en-US" b="1" dirty="0">
                          <a:latin typeface="黑体" pitchFamily="2" charset="-122"/>
                          <a:ea typeface="黑体" pitchFamily="2" charset="-122"/>
                        </a:rPr>
                        <a:t>期初存货量</a:t>
                      </a:r>
                    </a:p>
                  </a:txBody>
                  <a:tcPr/>
                </a:tc>
                <a:tc>
                  <a:txBody>
                    <a:bodyPr/>
                    <a:lstStyle/>
                    <a:p>
                      <a:pPr algn="ct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10 000</a:t>
                      </a: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1"/>
                  </a:ext>
                </a:extLst>
              </a:tr>
              <a:tr h="518457">
                <a:tc>
                  <a:txBody>
                    <a:bodyPr/>
                    <a:lstStyle/>
                    <a:p>
                      <a:pPr algn="ctr"/>
                      <a:r>
                        <a:rPr lang="zh-CN" altLang="en-US" b="1" dirty="0">
                          <a:latin typeface="黑体" pitchFamily="2" charset="-122"/>
                          <a:ea typeface="黑体" pitchFamily="2" charset="-122"/>
                        </a:rPr>
                        <a:t>本期生产量</a:t>
                      </a:r>
                    </a:p>
                  </a:txBody>
                  <a:tcPr/>
                </a:tc>
                <a:tc>
                  <a:txBody>
                    <a:bodyPr/>
                    <a:lstStyle/>
                    <a:p>
                      <a:pPr algn="ctr"/>
                      <a:r>
                        <a:rPr lang="en-US" altLang="zh-CN" b="1" dirty="0">
                          <a:latin typeface="黑体" pitchFamily="2" charset="-122"/>
                          <a:ea typeface="黑体" pitchFamily="2" charset="-122"/>
                        </a:rPr>
                        <a:t>30 000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40 000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25 000</a:t>
                      </a: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2"/>
                  </a:ext>
                </a:extLst>
              </a:tr>
              <a:tr h="518457">
                <a:tc>
                  <a:txBody>
                    <a:bodyPr/>
                    <a:lstStyle/>
                    <a:p>
                      <a:pPr algn="ctr"/>
                      <a:r>
                        <a:rPr lang="zh-CN" altLang="en-US" b="1" dirty="0">
                          <a:latin typeface="黑体" pitchFamily="2" charset="-122"/>
                          <a:ea typeface="黑体" pitchFamily="2" charset="-122"/>
                        </a:rPr>
                        <a:t>本期销售量</a:t>
                      </a:r>
                    </a:p>
                  </a:txBody>
                  <a:tcPr/>
                </a:tc>
                <a:tc>
                  <a:txBody>
                    <a:bodyPr/>
                    <a:lstStyle/>
                    <a:p>
                      <a:pPr algn="ctr"/>
                      <a:r>
                        <a:rPr lang="en-US" altLang="zh-CN" b="1" dirty="0">
                          <a:latin typeface="黑体" pitchFamily="2" charset="-122"/>
                          <a:ea typeface="黑体" pitchFamily="2" charset="-122"/>
                        </a:rPr>
                        <a:t>30 000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30 000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30 000</a:t>
                      </a: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3"/>
                  </a:ext>
                </a:extLst>
              </a:tr>
              <a:tr h="518457">
                <a:tc>
                  <a:txBody>
                    <a:bodyPr/>
                    <a:lstStyle/>
                    <a:p>
                      <a:pPr algn="ctr"/>
                      <a:r>
                        <a:rPr lang="zh-CN" altLang="en-US" b="1" dirty="0">
                          <a:latin typeface="黑体" pitchFamily="2" charset="-122"/>
                          <a:ea typeface="黑体" pitchFamily="2" charset="-122"/>
                        </a:rPr>
                        <a:t>期末存货量</a:t>
                      </a:r>
                    </a:p>
                  </a:txBody>
                  <a:tcPr/>
                </a:tc>
                <a:tc>
                  <a:txBody>
                    <a:bodyPr/>
                    <a:lstStyle/>
                    <a:p>
                      <a:pPr algn="ct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10 000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5 000</a:t>
                      </a: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4"/>
                  </a:ext>
                </a:extLst>
              </a:tr>
            </a:tbl>
          </a:graphicData>
        </a:graphic>
      </p:graphicFrame>
      <p:grpSp>
        <p:nvGrpSpPr>
          <p:cNvPr id="8" name="组合 7"/>
          <p:cNvGrpSpPr/>
          <p:nvPr/>
        </p:nvGrpSpPr>
        <p:grpSpPr>
          <a:xfrm>
            <a:off x="191344" y="92845"/>
            <a:ext cx="5400600" cy="1106246"/>
            <a:chOff x="1271464" y="2420888"/>
            <a:chExt cx="4392488" cy="1106246"/>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45004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extLst>
              <p:ext uri="{D42A27DB-BD31-4B8C-83A1-F6EECF244321}">
                <p14:modId xmlns:p14="http://schemas.microsoft.com/office/powerpoint/2010/main" val="1665342453"/>
              </p:ext>
            </p:extLst>
          </p:nvPr>
        </p:nvGraphicFramePr>
        <p:xfrm>
          <a:off x="994834" y="1988840"/>
          <a:ext cx="9565663" cy="3110742"/>
        </p:xfrm>
        <a:graphic>
          <a:graphicData uri="http://schemas.openxmlformats.org/drawingml/2006/table">
            <a:tbl>
              <a:tblPr firstRow="1" bandRow="1">
                <a:tableStyleId>{5C22544A-7EE6-4342-B048-85BDC9FD1C3A}</a:tableStyleId>
              </a:tblPr>
              <a:tblGrid>
                <a:gridCol w="2657131">
                  <a:extLst>
                    <a:ext uri="{9D8B030D-6E8A-4147-A177-3AD203B41FA5}">
                      <a16:colId xmlns:a16="http://schemas.microsoft.com/office/drawing/2014/main" val="20000"/>
                    </a:ext>
                  </a:extLst>
                </a:gridCol>
                <a:gridCol w="2258559">
                  <a:extLst>
                    <a:ext uri="{9D8B030D-6E8A-4147-A177-3AD203B41FA5}">
                      <a16:colId xmlns:a16="http://schemas.microsoft.com/office/drawing/2014/main" val="20001"/>
                    </a:ext>
                  </a:extLst>
                </a:gridCol>
                <a:gridCol w="2258557">
                  <a:extLst>
                    <a:ext uri="{9D8B030D-6E8A-4147-A177-3AD203B41FA5}">
                      <a16:colId xmlns:a16="http://schemas.microsoft.com/office/drawing/2014/main" val="20002"/>
                    </a:ext>
                  </a:extLst>
                </a:gridCol>
                <a:gridCol w="2391416">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减：变动成本</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减：固定制造费用</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dirty="0"/>
                    </a:p>
                  </a:txBody>
                  <a:tcPr anchor="ctr"/>
                </a:tc>
                <a:extLst>
                  <a:ext uri="{0D108BD9-81ED-4DB2-BD59-A6C34878D82A}">
                    <a16:rowId xmlns:a16="http://schemas.microsoft.com/office/drawing/2014/main" val="10005"/>
                  </a:ext>
                </a:extLst>
              </a:tr>
            </a:tbl>
          </a:graphicData>
        </a:graphic>
      </p:graphicFrame>
      <p:sp>
        <p:nvSpPr>
          <p:cNvPr id="8" name="TextBox 7"/>
          <p:cNvSpPr txBox="1"/>
          <p:nvPr/>
        </p:nvSpPr>
        <p:spPr>
          <a:xfrm>
            <a:off x="479376" y="122719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变动成本法下的利润表</a:t>
            </a:r>
          </a:p>
        </p:txBody>
      </p:sp>
      <p:grpSp>
        <p:nvGrpSpPr>
          <p:cNvPr id="10" name="组合 9"/>
          <p:cNvGrpSpPr/>
          <p:nvPr/>
        </p:nvGrpSpPr>
        <p:grpSpPr>
          <a:xfrm>
            <a:off x="191344" y="92845"/>
            <a:ext cx="5400600" cy="1106246"/>
            <a:chOff x="1271464" y="2420888"/>
            <a:chExt cx="4392488" cy="1106246"/>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86513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extLst>
              <p:ext uri="{D42A27DB-BD31-4B8C-83A1-F6EECF244321}">
                <p14:modId xmlns:p14="http://schemas.microsoft.com/office/powerpoint/2010/main" val="4080827027"/>
              </p:ext>
            </p:extLst>
          </p:nvPr>
        </p:nvGraphicFramePr>
        <p:xfrm>
          <a:off x="994834" y="1988840"/>
          <a:ext cx="9565663" cy="3110742"/>
        </p:xfrm>
        <a:graphic>
          <a:graphicData uri="http://schemas.openxmlformats.org/drawingml/2006/table">
            <a:tbl>
              <a:tblPr firstRow="1" bandRow="1">
                <a:tableStyleId>{5C22544A-7EE6-4342-B048-85BDC9FD1C3A}</a:tableStyleId>
              </a:tblPr>
              <a:tblGrid>
                <a:gridCol w="2657131">
                  <a:extLst>
                    <a:ext uri="{9D8B030D-6E8A-4147-A177-3AD203B41FA5}">
                      <a16:colId xmlns:a16="http://schemas.microsoft.com/office/drawing/2014/main" val="20000"/>
                    </a:ext>
                  </a:extLst>
                </a:gridCol>
                <a:gridCol w="2258559">
                  <a:extLst>
                    <a:ext uri="{9D8B030D-6E8A-4147-A177-3AD203B41FA5}">
                      <a16:colId xmlns:a16="http://schemas.microsoft.com/office/drawing/2014/main" val="20001"/>
                    </a:ext>
                  </a:extLst>
                </a:gridCol>
                <a:gridCol w="2258557">
                  <a:extLst>
                    <a:ext uri="{9D8B030D-6E8A-4147-A177-3AD203B41FA5}">
                      <a16:colId xmlns:a16="http://schemas.microsoft.com/office/drawing/2014/main" val="20002"/>
                    </a:ext>
                  </a:extLst>
                </a:gridCol>
                <a:gridCol w="2391416">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减：变动成本</a:t>
                      </a: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减：固定制造费用</a:t>
                      </a: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5"/>
                  </a:ext>
                </a:extLst>
              </a:tr>
            </a:tbl>
          </a:graphicData>
        </a:graphic>
      </p:graphicFrame>
      <p:sp>
        <p:nvSpPr>
          <p:cNvPr id="8" name="TextBox 7"/>
          <p:cNvSpPr txBox="1"/>
          <p:nvPr/>
        </p:nvSpPr>
        <p:spPr>
          <a:xfrm>
            <a:off x="479376" y="122719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变动成本法下的利润表</a:t>
            </a:r>
          </a:p>
        </p:txBody>
      </p:sp>
      <p:grpSp>
        <p:nvGrpSpPr>
          <p:cNvPr id="7" name="组合 6"/>
          <p:cNvGrpSpPr/>
          <p:nvPr/>
        </p:nvGrpSpPr>
        <p:grpSpPr>
          <a:xfrm>
            <a:off x="191344" y="92845"/>
            <a:ext cx="5400600" cy="1106246"/>
            <a:chOff x="1271464" y="2420888"/>
            <a:chExt cx="4392488" cy="1106246"/>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41757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extLst>
              <p:ext uri="{D42A27DB-BD31-4B8C-83A1-F6EECF244321}">
                <p14:modId xmlns:p14="http://schemas.microsoft.com/office/powerpoint/2010/main" val="3404441516"/>
              </p:ext>
            </p:extLst>
          </p:nvPr>
        </p:nvGraphicFramePr>
        <p:xfrm>
          <a:off x="994834" y="1844824"/>
          <a:ext cx="9565663" cy="4666113"/>
        </p:xfrm>
        <a:graphic>
          <a:graphicData uri="http://schemas.openxmlformats.org/drawingml/2006/table">
            <a:tbl>
              <a:tblPr firstRow="1" bandRow="1">
                <a:tableStyleId>{5C22544A-7EE6-4342-B048-85BDC9FD1C3A}</a:tableStyleId>
              </a:tblPr>
              <a:tblGrid>
                <a:gridCol w="2657131">
                  <a:extLst>
                    <a:ext uri="{9D8B030D-6E8A-4147-A177-3AD203B41FA5}">
                      <a16:colId xmlns:a16="http://schemas.microsoft.com/office/drawing/2014/main" val="20000"/>
                    </a:ext>
                  </a:extLst>
                </a:gridCol>
                <a:gridCol w="2258559">
                  <a:extLst>
                    <a:ext uri="{9D8B030D-6E8A-4147-A177-3AD203B41FA5}">
                      <a16:colId xmlns:a16="http://schemas.microsoft.com/office/drawing/2014/main" val="20001"/>
                    </a:ext>
                  </a:extLst>
                </a:gridCol>
                <a:gridCol w="2258557">
                  <a:extLst>
                    <a:ext uri="{9D8B030D-6E8A-4147-A177-3AD203B41FA5}">
                      <a16:colId xmlns:a16="http://schemas.microsoft.com/office/drawing/2014/main" val="20002"/>
                    </a:ext>
                  </a:extLst>
                </a:gridCol>
                <a:gridCol w="2391416">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期初存货成本</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本期生产成本</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期末存货成本</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销售成本</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5"/>
                  </a:ext>
                </a:extLst>
              </a:tr>
              <a:tr h="518457">
                <a:tc>
                  <a:txBody>
                    <a:bodyPr/>
                    <a:lstStyle/>
                    <a:p>
                      <a:pPr algn="ctr">
                        <a:spcBef>
                          <a:spcPts val="600"/>
                        </a:spcBef>
                      </a:pPr>
                      <a:r>
                        <a:rPr lang="zh-CN" altLang="en-US" b="1" dirty="0">
                          <a:latin typeface="黑体" pitchFamily="2" charset="-122"/>
                          <a:ea typeface="黑体" pitchFamily="2" charset="-122"/>
                        </a:rPr>
                        <a:t>销售毛利</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6"/>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7"/>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dirty="0"/>
                    </a:p>
                  </a:txBody>
                  <a:tcPr anchor="ctr"/>
                </a:tc>
                <a:extLst>
                  <a:ext uri="{0D108BD9-81ED-4DB2-BD59-A6C34878D82A}">
                    <a16:rowId xmlns:a16="http://schemas.microsoft.com/office/drawing/2014/main" val="10008"/>
                  </a:ext>
                </a:extLst>
              </a:tr>
            </a:tbl>
          </a:graphicData>
        </a:graphic>
      </p:graphicFrame>
      <p:sp>
        <p:nvSpPr>
          <p:cNvPr id="8" name="TextBox 7"/>
          <p:cNvSpPr txBox="1"/>
          <p:nvPr/>
        </p:nvSpPr>
        <p:spPr>
          <a:xfrm>
            <a:off x="479376" y="122719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完全成本法下的利润表</a:t>
            </a:r>
          </a:p>
        </p:txBody>
      </p:sp>
      <p:grpSp>
        <p:nvGrpSpPr>
          <p:cNvPr id="10" name="组合 9"/>
          <p:cNvGrpSpPr/>
          <p:nvPr/>
        </p:nvGrpSpPr>
        <p:grpSpPr>
          <a:xfrm>
            <a:off x="191344" y="92845"/>
            <a:ext cx="5400600" cy="1106246"/>
            <a:chOff x="1271464" y="2420888"/>
            <a:chExt cx="4392488" cy="1106246"/>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838485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extLst>
              <p:ext uri="{D42A27DB-BD31-4B8C-83A1-F6EECF244321}">
                <p14:modId xmlns:p14="http://schemas.microsoft.com/office/powerpoint/2010/main" val="1239053369"/>
              </p:ext>
            </p:extLst>
          </p:nvPr>
        </p:nvGraphicFramePr>
        <p:xfrm>
          <a:off x="994834" y="1844824"/>
          <a:ext cx="9565663" cy="4666113"/>
        </p:xfrm>
        <a:graphic>
          <a:graphicData uri="http://schemas.openxmlformats.org/drawingml/2006/table">
            <a:tbl>
              <a:tblPr firstRow="1" bandRow="1">
                <a:tableStyleId>{5C22544A-7EE6-4342-B048-85BDC9FD1C3A}</a:tableStyleId>
              </a:tblPr>
              <a:tblGrid>
                <a:gridCol w="2657131">
                  <a:extLst>
                    <a:ext uri="{9D8B030D-6E8A-4147-A177-3AD203B41FA5}">
                      <a16:colId xmlns:a16="http://schemas.microsoft.com/office/drawing/2014/main" val="20000"/>
                    </a:ext>
                  </a:extLst>
                </a:gridCol>
                <a:gridCol w="2258559">
                  <a:extLst>
                    <a:ext uri="{9D8B030D-6E8A-4147-A177-3AD203B41FA5}">
                      <a16:colId xmlns:a16="http://schemas.microsoft.com/office/drawing/2014/main" val="20001"/>
                    </a:ext>
                  </a:extLst>
                </a:gridCol>
                <a:gridCol w="2258557">
                  <a:extLst>
                    <a:ext uri="{9D8B030D-6E8A-4147-A177-3AD203B41FA5}">
                      <a16:colId xmlns:a16="http://schemas.microsoft.com/office/drawing/2014/main" val="20002"/>
                    </a:ext>
                  </a:extLst>
                </a:gridCol>
                <a:gridCol w="2391416">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期初存货成本</a:t>
                      </a: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本期生产成本</a:t>
                      </a:r>
                    </a:p>
                  </a:txBody>
                  <a:tcPr anchor="ctr"/>
                </a:tc>
                <a:tc>
                  <a:txBody>
                    <a:bodyPr/>
                    <a:lstStyle/>
                    <a:p>
                      <a:pPr algn="ctr">
                        <a:spcBef>
                          <a:spcPts val="600"/>
                        </a:spcBef>
                      </a:pPr>
                      <a:r>
                        <a:rPr lang="en-US" altLang="zh-CN" b="1" dirty="0">
                          <a:latin typeface="黑体" pitchFamily="2" charset="-122"/>
                          <a:ea typeface="黑体" pitchFamily="2" charset="-122"/>
                        </a:rPr>
                        <a:t>960 000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1 120 000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880 000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期末存货成本</a:t>
                      </a: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176 000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销售成本</a:t>
                      </a:r>
                    </a:p>
                  </a:txBody>
                  <a:tcPr anchor="ctr"/>
                </a:tc>
                <a:tc>
                  <a:txBody>
                    <a:bodyPr/>
                    <a:lstStyle/>
                    <a:p>
                      <a:pPr algn="ctr">
                        <a:spcBef>
                          <a:spcPts val="600"/>
                        </a:spcBef>
                      </a:pPr>
                      <a:r>
                        <a:rPr lang="en-US" altLang="zh-CN" b="1" dirty="0">
                          <a:latin typeface="黑体" pitchFamily="2" charset="-122"/>
                          <a:ea typeface="黑体" pitchFamily="2" charset="-122"/>
                        </a:rPr>
                        <a:t>960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840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984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5"/>
                  </a:ext>
                </a:extLst>
              </a:tr>
              <a:tr h="518457">
                <a:tc>
                  <a:txBody>
                    <a:bodyPr/>
                    <a:lstStyle/>
                    <a:p>
                      <a:pPr algn="ctr">
                        <a:spcBef>
                          <a:spcPts val="600"/>
                        </a:spcBef>
                      </a:pPr>
                      <a:r>
                        <a:rPr lang="zh-CN" altLang="en-US" b="1" dirty="0">
                          <a:latin typeface="黑体" pitchFamily="2" charset="-122"/>
                          <a:ea typeface="黑体" pitchFamily="2" charset="-122"/>
                        </a:rPr>
                        <a:t>销售毛利</a:t>
                      </a:r>
                    </a:p>
                  </a:txBody>
                  <a:tcPr anchor="ctr"/>
                </a:tc>
                <a:tc>
                  <a:txBody>
                    <a:bodyPr/>
                    <a:lstStyle/>
                    <a:p>
                      <a:pPr algn="ctr">
                        <a:spcBef>
                          <a:spcPts val="600"/>
                        </a:spcBef>
                      </a:pPr>
                      <a:r>
                        <a:rPr lang="en-US" altLang="zh-CN" b="1" dirty="0">
                          <a:latin typeface="黑体" pitchFamily="2" charset="-122"/>
                          <a:ea typeface="黑体" pitchFamily="2" charset="-122"/>
                        </a:rPr>
                        <a:t>240 000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360 000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216 000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6"/>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7"/>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116 000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8"/>
                  </a:ext>
                </a:extLst>
              </a:tr>
            </a:tbl>
          </a:graphicData>
        </a:graphic>
      </p:graphicFrame>
      <p:sp>
        <p:nvSpPr>
          <p:cNvPr id="8" name="TextBox 7"/>
          <p:cNvSpPr txBox="1"/>
          <p:nvPr/>
        </p:nvSpPr>
        <p:spPr>
          <a:xfrm>
            <a:off x="479376" y="122719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完全成本法下的利润表</a:t>
            </a:r>
          </a:p>
        </p:txBody>
      </p:sp>
      <p:grpSp>
        <p:nvGrpSpPr>
          <p:cNvPr id="7" name="组合 6"/>
          <p:cNvGrpSpPr/>
          <p:nvPr/>
        </p:nvGrpSpPr>
        <p:grpSpPr>
          <a:xfrm>
            <a:off x="191344" y="92845"/>
            <a:ext cx="5400600" cy="1106246"/>
            <a:chOff x="1271464" y="2420888"/>
            <a:chExt cx="4392488" cy="1106246"/>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86593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一、认识变动成本法</a:t>
              </a:r>
            </a:p>
          </p:txBody>
        </p:sp>
      </p:grpSp>
      <p:sp>
        <p:nvSpPr>
          <p:cNvPr id="9" name="TextBox 8"/>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含义</a:t>
            </a:r>
            <a:endParaRPr lang="zh-CN" sz="2400" dirty="0">
              <a:latin typeface="Times New Roman" pitchFamily="18" charset="0"/>
              <a:cs typeface="Times New Roman" pitchFamily="18" charset="0"/>
            </a:endParaRPr>
          </a:p>
        </p:txBody>
      </p:sp>
      <p:sp>
        <p:nvSpPr>
          <p:cNvPr id="10" name="矩形 9"/>
          <p:cNvSpPr/>
          <p:nvPr/>
        </p:nvSpPr>
        <p:spPr>
          <a:xfrm>
            <a:off x="911424" y="2439975"/>
            <a:ext cx="10297144" cy="170816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2"/>
                </a:solidFill>
                <a:latin typeface="+mn-ea"/>
              </a:rPr>
              <a:t>变动成本法</a:t>
            </a:r>
            <a:r>
              <a:rPr lang="zh-CN" altLang="en-US" sz="2400" dirty="0">
                <a:latin typeface="+mn-ea"/>
              </a:rPr>
              <a:t>是指在组织常规的产品成本计算过程中，以成本性态分析为前提，只将变动生产成本作为产品成本的构成内容，而将固定生产成本及非生产成本作为期间成本，按贡献式损益确定程序计量损益的一种成本计算模式。</a:t>
            </a:r>
          </a:p>
        </p:txBody>
      </p:sp>
      <p:grpSp>
        <p:nvGrpSpPr>
          <p:cNvPr id="11" name="组合 10"/>
          <p:cNvGrpSpPr/>
          <p:nvPr/>
        </p:nvGrpSpPr>
        <p:grpSpPr>
          <a:xfrm>
            <a:off x="191344" y="92845"/>
            <a:ext cx="5400600" cy="1106246"/>
            <a:chOff x="1271464" y="2420888"/>
            <a:chExt cx="4392488" cy="1106246"/>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525000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extLst>
              <p:ext uri="{D42A27DB-BD31-4B8C-83A1-F6EECF244321}">
                <p14:modId xmlns:p14="http://schemas.microsoft.com/office/powerpoint/2010/main" val="3827485704"/>
              </p:ext>
            </p:extLst>
          </p:nvPr>
        </p:nvGraphicFramePr>
        <p:xfrm>
          <a:off x="119336" y="1988840"/>
          <a:ext cx="5976665" cy="3353988"/>
        </p:xfrm>
        <a:graphic>
          <a:graphicData uri="http://schemas.openxmlformats.org/drawingml/2006/table">
            <a:tbl>
              <a:tblPr firstRow="1" bandRow="1">
                <a:tableStyleId>{5C22544A-7EE6-4342-B048-85BDC9FD1C3A}</a:tableStyleId>
              </a:tblPr>
              <a:tblGrid>
                <a:gridCol w="1737211">
                  <a:extLst>
                    <a:ext uri="{9D8B030D-6E8A-4147-A177-3AD203B41FA5}">
                      <a16:colId xmlns:a16="http://schemas.microsoft.com/office/drawing/2014/main" val="20000"/>
                    </a:ext>
                  </a:extLst>
                </a:gridCol>
                <a:gridCol w="1437102">
                  <a:extLst>
                    <a:ext uri="{9D8B030D-6E8A-4147-A177-3AD203B41FA5}">
                      <a16:colId xmlns:a16="http://schemas.microsoft.com/office/drawing/2014/main" val="20001"/>
                    </a:ext>
                  </a:extLst>
                </a:gridCol>
                <a:gridCol w="1437102">
                  <a:extLst>
                    <a:ext uri="{9D8B030D-6E8A-4147-A177-3AD203B41FA5}">
                      <a16:colId xmlns:a16="http://schemas.microsoft.com/office/drawing/2014/main" val="20002"/>
                    </a:ext>
                  </a:extLst>
                </a:gridCol>
                <a:gridCol w="1365250">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减：变动成本</a:t>
                      </a: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减：固定制造费用</a:t>
                      </a: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480 000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5"/>
                  </a:ext>
                </a:extLst>
              </a:tr>
            </a:tbl>
          </a:graphicData>
        </a:graphic>
      </p:graphicFrame>
      <p:sp>
        <p:nvSpPr>
          <p:cNvPr id="8" name="TextBox 7"/>
          <p:cNvSpPr txBox="1"/>
          <p:nvPr/>
        </p:nvSpPr>
        <p:spPr>
          <a:xfrm>
            <a:off x="1487488" y="1444714"/>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变动成本法下的利润表</a:t>
            </a:r>
          </a:p>
        </p:txBody>
      </p:sp>
      <p:sp>
        <p:nvSpPr>
          <p:cNvPr id="7" name="TextBox 6"/>
          <p:cNvSpPr txBox="1"/>
          <p:nvPr/>
        </p:nvSpPr>
        <p:spPr>
          <a:xfrm>
            <a:off x="7680176" y="1227198"/>
            <a:ext cx="2880320" cy="400110"/>
          </a:xfrm>
          <a:prstGeom prst="rect">
            <a:avLst/>
          </a:prstGeom>
          <a:noFill/>
        </p:spPr>
        <p:txBody>
          <a:bodyPr wrap="square" rtlCol="0">
            <a:spAutoFit/>
          </a:bodyPr>
          <a:lstStyle/>
          <a:p>
            <a:r>
              <a:rPr lang="zh-CN" altLang="en-US" sz="2000" dirty="0">
                <a:latin typeface="黑体" pitchFamily="2" charset="-122"/>
                <a:ea typeface="黑体" pitchFamily="2" charset="-122"/>
              </a:rPr>
              <a:t>完全成本法下的利润表</a:t>
            </a:r>
          </a:p>
        </p:txBody>
      </p:sp>
      <p:graphicFrame>
        <p:nvGraphicFramePr>
          <p:cNvPr id="9" name="表格 8"/>
          <p:cNvGraphicFramePr>
            <a:graphicFrameLocks noGrp="1"/>
          </p:cNvGraphicFramePr>
          <p:nvPr>
            <p:extLst>
              <p:ext uri="{D42A27DB-BD31-4B8C-83A1-F6EECF244321}">
                <p14:modId xmlns:p14="http://schemas.microsoft.com/office/powerpoint/2010/main" val="1346425671"/>
              </p:ext>
            </p:extLst>
          </p:nvPr>
        </p:nvGraphicFramePr>
        <p:xfrm>
          <a:off x="6194406" y="1737608"/>
          <a:ext cx="5950266" cy="4787736"/>
        </p:xfrm>
        <a:graphic>
          <a:graphicData uri="http://schemas.openxmlformats.org/drawingml/2006/table">
            <a:tbl>
              <a:tblPr firstRow="1" bandRow="1">
                <a:tableStyleId>{5C22544A-7EE6-4342-B048-85BDC9FD1C3A}</a:tableStyleId>
              </a:tblPr>
              <a:tblGrid>
                <a:gridCol w="1773802">
                  <a:extLst>
                    <a:ext uri="{9D8B030D-6E8A-4147-A177-3AD203B41FA5}">
                      <a16:colId xmlns:a16="http://schemas.microsoft.com/office/drawing/2014/main" val="20000"/>
                    </a:ext>
                  </a:extLst>
                </a:gridCol>
                <a:gridCol w="1394549">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341755">
                  <a:extLst>
                    <a:ext uri="{9D8B030D-6E8A-4147-A177-3AD203B41FA5}">
                      <a16:colId xmlns:a16="http://schemas.microsoft.com/office/drawing/2014/main" val="20003"/>
                    </a:ext>
                  </a:extLst>
                </a:gridCol>
              </a:tblGrid>
              <a:tr h="518457">
                <a:tc>
                  <a:txBody>
                    <a:bodyPr/>
                    <a:lstStyle/>
                    <a:p>
                      <a:pPr algn="ctr">
                        <a:spcBef>
                          <a:spcPts val="600"/>
                        </a:spcBef>
                      </a:pPr>
                      <a:r>
                        <a:rPr lang="zh-CN" altLang="en-US" b="1" dirty="0">
                          <a:latin typeface="黑体" pitchFamily="2" charset="-122"/>
                          <a:ea typeface="黑体" pitchFamily="2" charset="-122"/>
                        </a:rPr>
                        <a:t>项目</a:t>
                      </a:r>
                    </a:p>
                  </a:txBody>
                  <a:tcPr anchor="ctr"/>
                </a:tc>
                <a:tc>
                  <a:txBody>
                    <a:bodyPr/>
                    <a:lstStyle/>
                    <a:p>
                      <a:pPr algn="ctr">
                        <a:spcBef>
                          <a:spcPts val="600"/>
                        </a:spcBef>
                      </a:pPr>
                      <a:r>
                        <a:rPr lang="zh-CN" altLang="en-US" b="1" dirty="0">
                          <a:latin typeface="黑体" pitchFamily="2" charset="-122"/>
                          <a:ea typeface="黑体" pitchFamily="2" charset="-122"/>
                        </a:rPr>
                        <a:t>第一年</a:t>
                      </a:r>
                    </a:p>
                  </a:txBody>
                  <a:tcPr anchor="ctr"/>
                </a:tc>
                <a:tc>
                  <a:txBody>
                    <a:bodyPr/>
                    <a:lstStyle/>
                    <a:p>
                      <a:pPr algn="ctr">
                        <a:spcBef>
                          <a:spcPts val="600"/>
                        </a:spcBef>
                      </a:pPr>
                      <a:r>
                        <a:rPr lang="zh-CN" altLang="en-US" b="1" dirty="0">
                          <a:latin typeface="黑体" pitchFamily="2" charset="-122"/>
                          <a:ea typeface="黑体" pitchFamily="2" charset="-122"/>
                        </a:rPr>
                        <a:t>第二年</a:t>
                      </a:r>
                    </a:p>
                  </a:txBody>
                  <a:tcPr anchor="ctr"/>
                </a:tc>
                <a:tc>
                  <a:txBody>
                    <a:bodyPr/>
                    <a:lstStyle/>
                    <a:p>
                      <a:pPr algn="ctr">
                        <a:spcBef>
                          <a:spcPts val="600"/>
                        </a:spcBef>
                      </a:pPr>
                      <a:r>
                        <a:rPr lang="zh-CN" altLang="en-US" b="1" dirty="0">
                          <a:latin typeface="黑体" pitchFamily="2" charset="-122"/>
                          <a:ea typeface="黑体" pitchFamily="2" charset="-122"/>
                        </a:rPr>
                        <a:t>第三年</a:t>
                      </a:r>
                    </a:p>
                  </a:txBody>
                  <a:tcPr anchor="ctr"/>
                </a:tc>
                <a:extLst>
                  <a:ext uri="{0D108BD9-81ED-4DB2-BD59-A6C34878D82A}">
                    <a16:rowId xmlns:a16="http://schemas.microsoft.com/office/drawing/2014/main" val="10000"/>
                  </a:ext>
                </a:extLst>
              </a:tr>
              <a:tr h="518457">
                <a:tc>
                  <a:txBody>
                    <a:bodyPr/>
                    <a:lstStyle/>
                    <a:p>
                      <a:pPr algn="ctr">
                        <a:spcBef>
                          <a:spcPts val="600"/>
                        </a:spcBef>
                      </a:pPr>
                      <a:r>
                        <a:rPr lang="zh-CN" altLang="en-US" b="1" dirty="0">
                          <a:latin typeface="黑体" pitchFamily="2" charset="-122"/>
                          <a:ea typeface="黑体" pitchFamily="2" charset="-122"/>
                        </a:rPr>
                        <a:t>销售收入</a:t>
                      </a: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1 200 000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18457">
                <a:tc>
                  <a:txBody>
                    <a:bodyPr/>
                    <a:lstStyle/>
                    <a:p>
                      <a:pPr algn="ctr">
                        <a:spcBef>
                          <a:spcPts val="600"/>
                        </a:spcBef>
                      </a:pPr>
                      <a:r>
                        <a:rPr lang="zh-CN" altLang="en-US" b="1" dirty="0">
                          <a:latin typeface="黑体" pitchFamily="2" charset="-122"/>
                          <a:ea typeface="黑体" pitchFamily="2" charset="-122"/>
                        </a:rPr>
                        <a:t>期初存货成本</a:t>
                      </a: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18457">
                <a:tc>
                  <a:txBody>
                    <a:bodyPr/>
                    <a:lstStyle/>
                    <a:p>
                      <a:pPr algn="ctr">
                        <a:spcBef>
                          <a:spcPts val="600"/>
                        </a:spcBef>
                      </a:pPr>
                      <a:r>
                        <a:rPr lang="zh-CN" altLang="en-US" b="1" dirty="0">
                          <a:latin typeface="黑体" pitchFamily="2" charset="-122"/>
                          <a:ea typeface="黑体" pitchFamily="2" charset="-122"/>
                        </a:rPr>
                        <a:t>本期生产成本</a:t>
                      </a:r>
                    </a:p>
                  </a:txBody>
                  <a:tcPr anchor="ctr"/>
                </a:tc>
                <a:tc>
                  <a:txBody>
                    <a:bodyPr/>
                    <a:lstStyle/>
                    <a:p>
                      <a:pPr algn="ctr">
                        <a:spcBef>
                          <a:spcPts val="600"/>
                        </a:spcBef>
                      </a:pPr>
                      <a:r>
                        <a:rPr lang="en-US" altLang="zh-CN" b="1" dirty="0">
                          <a:latin typeface="黑体" pitchFamily="2" charset="-122"/>
                          <a:ea typeface="黑体" pitchFamily="2" charset="-122"/>
                        </a:rPr>
                        <a:t>960 000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1 120 000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880 000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r h="518457">
                <a:tc>
                  <a:txBody>
                    <a:bodyPr/>
                    <a:lstStyle/>
                    <a:p>
                      <a:pPr algn="ctr">
                        <a:spcBef>
                          <a:spcPts val="600"/>
                        </a:spcBef>
                      </a:pPr>
                      <a:r>
                        <a:rPr lang="zh-CN" altLang="en-US" b="1" dirty="0">
                          <a:latin typeface="黑体" pitchFamily="2" charset="-122"/>
                          <a:ea typeface="黑体" pitchFamily="2" charset="-122"/>
                        </a:rPr>
                        <a:t>期末存货成本</a:t>
                      </a:r>
                    </a:p>
                  </a:txBody>
                  <a:tcPr anchor="ctr"/>
                </a:tc>
                <a:tc>
                  <a:txBody>
                    <a:bodyPr/>
                    <a:lstStyle/>
                    <a:p>
                      <a:pPr algn="ctr">
                        <a:spcBef>
                          <a:spcPts val="600"/>
                        </a:spcBef>
                      </a:pPr>
                      <a:r>
                        <a:rPr lang="en-US" altLang="zh-CN" b="1" dirty="0">
                          <a:latin typeface="黑体" pitchFamily="2" charset="-122"/>
                          <a:ea typeface="黑体" pitchFamily="2" charset="-122"/>
                        </a:rPr>
                        <a:t>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280 000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176 000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4"/>
                  </a:ext>
                </a:extLst>
              </a:tr>
              <a:tr h="518457">
                <a:tc>
                  <a:txBody>
                    <a:bodyPr/>
                    <a:lstStyle/>
                    <a:p>
                      <a:pPr algn="ctr">
                        <a:spcBef>
                          <a:spcPts val="600"/>
                        </a:spcBef>
                      </a:pPr>
                      <a:r>
                        <a:rPr lang="zh-CN" altLang="en-US" b="1" dirty="0">
                          <a:latin typeface="黑体" pitchFamily="2" charset="-122"/>
                          <a:ea typeface="黑体" pitchFamily="2" charset="-122"/>
                        </a:rPr>
                        <a:t>销售成本</a:t>
                      </a:r>
                    </a:p>
                  </a:txBody>
                  <a:tcPr anchor="ctr"/>
                </a:tc>
                <a:tc>
                  <a:txBody>
                    <a:bodyPr/>
                    <a:lstStyle/>
                    <a:p>
                      <a:pPr algn="ctr">
                        <a:spcBef>
                          <a:spcPts val="600"/>
                        </a:spcBef>
                      </a:pPr>
                      <a:r>
                        <a:rPr lang="en-US" altLang="zh-CN" b="1" dirty="0">
                          <a:latin typeface="黑体" pitchFamily="2" charset="-122"/>
                          <a:ea typeface="黑体" pitchFamily="2" charset="-122"/>
                        </a:rPr>
                        <a:t>960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840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984 </a:t>
                      </a:r>
                      <a:r>
                        <a:rPr lang="en-US" altLang="zh-CN" b="1" baseline="0" dirty="0">
                          <a:latin typeface="黑体" pitchFamily="2" charset="-122"/>
                          <a:ea typeface="黑体" pitchFamily="2" charset="-122"/>
                        </a:rPr>
                        <a:t>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5"/>
                  </a:ext>
                </a:extLst>
              </a:tr>
              <a:tr h="518457">
                <a:tc>
                  <a:txBody>
                    <a:bodyPr/>
                    <a:lstStyle/>
                    <a:p>
                      <a:pPr algn="ctr">
                        <a:spcBef>
                          <a:spcPts val="600"/>
                        </a:spcBef>
                      </a:pPr>
                      <a:r>
                        <a:rPr lang="zh-CN" altLang="en-US" b="1" dirty="0">
                          <a:latin typeface="黑体" pitchFamily="2" charset="-122"/>
                          <a:ea typeface="黑体" pitchFamily="2" charset="-122"/>
                        </a:rPr>
                        <a:t>销售毛利</a:t>
                      </a:r>
                    </a:p>
                  </a:txBody>
                  <a:tcPr anchor="ctr"/>
                </a:tc>
                <a:tc>
                  <a:txBody>
                    <a:bodyPr/>
                    <a:lstStyle/>
                    <a:p>
                      <a:pPr algn="ctr">
                        <a:spcBef>
                          <a:spcPts val="600"/>
                        </a:spcBef>
                      </a:pPr>
                      <a:r>
                        <a:rPr lang="en-US" altLang="zh-CN" b="1" dirty="0">
                          <a:latin typeface="黑体" pitchFamily="2" charset="-122"/>
                          <a:ea typeface="黑体" pitchFamily="2" charset="-122"/>
                        </a:rPr>
                        <a:t>240 000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360 000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216 000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6"/>
                  </a:ext>
                </a:extLst>
              </a:tr>
              <a:tr h="518457">
                <a:tc>
                  <a:txBody>
                    <a:bodyPr/>
                    <a:lstStyle/>
                    <a:p>
                      <a:pPr algn="ctr">
                        <a:spcBef>
                          <a:spcPts val="600"/>
                        </a:spcBef>
                      </a:pPr>
                      <a:r>
                        <a:rPr lang="zh-CN" altLang="en-US" b="1" dirty="0">
                          <a:latin typeface="黑体" pitchFamily="2" charset="-122"/>
                          <a:ea typeface="黑体" pitchFamily="2" charset="-122"/>
                        </a:rPr>
                        <a:t>减：固定销售管理费用</a:t>
                      </a: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100 000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7"/>
                  </a:ext>
                </a:extLst>
              </a:tr>
              <a:tr h="518457">
                <a:tc>
                  <a:txBody>
                    <a:bodyPr/>
                    <a:lstStyle/>
                    <a:p>
                      <a:pPr algn="ctr">
                        <a:spcBef>
                          <a:spcPts val="600"/>
                        </a:spcBef>
                      </a:pPr>
                      <a:r>
                        <a:rPr lang="zh-CN" altLang="en-US" b="1" dirty="0">
                          <a:latin typeface="黑体" pitchFamily="2" charset="-122"/>
                          <a:ea typeface="黑体" pitchFamily="2" charset="-122"/>
                        </a:rPr>
                        <a:t>营业利润</a:t>
                      </a:r>
                    </a:p>
                  </a:txBody>
                  <a:tcPr anchor="ctr"/>
                </a:tc>
                <a:tc>
                  <a:txBody>
                    <a:bodyPr/>
                    <a:lstStyle/>
                    <a:p>
                      <a:pPr algn="ctr">
                        <a:spcBef>
                          <a:spcPts val="600"/>
                        </a:spcBef>
                      </a:pPr>
                      <a:r>
                        <a:rPr lang="en-US" altLang="zh-CN" b="1" dirty="0">
                          <a:latin typeface="黑体" pitchFamily="2" charset="-122"/>
                          <a:ea typeface="黑体" pitchFamily="2" charset="-122"/>
                        </a:rPr>
                        <a:t>140 000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260 000</a:t>
                      </a:r>
                      <a:endParaRPr lang="zh-CN" altLang="en-US" b="1" dirty="0">
                        <a:latin typeface="黑体" pitchFamily="2" charset="-122"/>
                        <a:ea typeface="黑体" pitchFamily="2" charset="-122"/>
                      </a:endParaRPr>
                    </a:p>
                  </a:txBody>
                  <a:tcPr anchor="ctr"/>
                </a:tc>
                <a:tc>
                  <a:txBody>
                    <a:bodyPr/>
                    <a:lstStyle/>
                    <a:p>
                      <a:pPr algn="ctr">
                        <a:spcBef>
                          <a:spcPts val="600"/>
                        </a:spcBef>
                      </a:pPr>
                      <a:r>
                        <a:rPr lang="en-US" altLang="zh-CN" b="1" dirty="0">
                          <a:latin typeface="黑体" pitchFamily="2" charset="-122"/>
                          <a:ea typeface="黑体" pitchFamily="2" charset="-122"/>
                        </a:rPr>
                        <a:t>116 000</a:t>
                      </a:r>
                      <a:endParaRPr lang="zh-CN" altLang="en-US" b="1" dirty="0">
                        <a:latin typeface="黑体" pitchFamily="2" charset="-122"/>
                        <a:ea typeface="黑体" pitchFamily="2" charset="-122"/>
                      </a:endParaRPr>
                    </a:p>
                  </a:txBody>
                  <a:tcPr anchor="ctr"/>
                </a:tc>
                <a:extLst>
                  <a:ext uri="{0D108BD9-81ED-4DB2-BD59-A6C34878D82A}">
                    <a16:rowId xmlns:a16="http://schemas.microsoft.com/office/drawing/2014/main" val="10008"/>
                  </a:ext>
                </a:extLst>
              </a:tr>
            </a:tbl>
          </a:graphicData>
        </a:graphic>
      </p:graphicFrame>
      <p:grpSp>
        <p:nvGrpSpPr>
          <p:cNvPr id="10" name="组合 9"/>
          <p:cNvGrpSpPr/>
          <p:nvPr/>
        </p:nvGrpSpPr>
        <p:grpSpPr>
          <a:xfrm>
            <a:off x="191344" y="92845"/>
            <a:ext cx="5400600" cy="1106246"/>
            <a:chOff x="1271464" y="2420888"/>
            <a:chExt cx="4392488" cy="1106246"/>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402383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三、对两种方法的评价</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变动成本法的优点</a:t>
            </a:r>
          </a:p>
        </p:txBody>
      </p:sp>
      <p:sp>
        <p:nvSpPr>
          <p:cNvPr id="30" name="Freeform 35"/>
          <p:cNvSpPr>
            <a:spLocks/>
          </p:cNvSpPr>
          <p:nvPr/>
        </p:nvSpPr>
        <p:spPr bwMode="auto">
          <a:xfrm flipV="1">
            <a:off x="3513557" y="2885895"/>
            <a:ext cx="493417" cy="46351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1" name="Freeform 27"/>
          <p:cNvSpPr>
            <a:spLocks/>
          </p:cNvSpPr>
          <p:nvPr/>
        </p:nvSpPr>
        <p:spPr bwMode="auto">
          <a:xfrm flipV="1">
            <a:off x="3670403" y="3117652"/>
            <a:ext cx="2278689" cy="135315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5E66"/>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2" name="Freeform 27"/>
          <p:cNvSpPr>
            <a:spLocks/>
          </p:cNvSpPr>
          <p:nvPr/>
        </p:nvSpPr>
        <p:spPr bwMode="auto">
          <a:xfrm flipH="1">
            <a:off x="6183087" y="3159863"/>
            <a:ext cx="2212332" cy="131375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69F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3" name="Freeform 35"/>
          <p:cNvSpPr>
            <a:spLocks/>
          </p:cNvSpPr>
          <p:nvPr/>
        </p:nvSpPr>
        <p:spPr bwMode="auto">
          <a:xfrm flipH="1">
            <a:off x="8080039" y="4276324"/>
            <a:ext cx="479048" cy="45001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4" name="Freeform 35"/>
          <p:cNvSpPr>
            <a:spLocks/>
          </p:cNvSpPr>
          <p:nvPr/>
        </p:nvSpPr>
        <p:spPr bwMode="auto">
          <a:xfrm rot="16200000" flipH="1">
            <a:off x="6500705" y="1287825"/>
            <a:ext cx="476301" cy="4474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35" name="Freeform 27"/>
          <p:cNvSpPr>
            <a:spLocks/>
          </p:cNvSpPr>
          <p:nvPr/>
        </p:nvSpPr>
        <p:spPr bwMode="auto">
          <a:xfrm rot="16200000" flipH="1">
            <a:off x="5002410" y="1831146"/>
            <a:ext cx="2199645" cy="130621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610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36" name="Freeform 35"/>
          <p:cNvSpPr>
            <a:spLocks/>
          </p:cNvSpPr>
          <p:nvPr/>
        </p:nvSpPr>
        <p:spPr bwMode="auto">
          <a:xfrm rot="5400000" flipH="1">
            <a:off x="5188364" y="5984113"/>
            <a:ext cx="484704" cy="45532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7" name="Freeform 27"/>
          <p:cNvSpPr>
            <a:spLocks/>
          </p:cNvSpPr>
          <p:nvPr/>
        </p:nvSpPr>
        <p:spPr bwMode="auto">
          <a:xfrm rot="5400000" flipH="1">
            <a:off x="4976123" y="4514139"/>
            <a:ext cx="2238451" cy="132926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0099A9"/>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8" name="文本框 60"/>
          <p:cNvSpPr txBox="1"/>
          <p:nvPr/>
        </p:nvSpPr>
        <p:spPr>
          <a:xfrm>
            <a:off x="5735166" y="242552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01</a:t>
            </a:r>
            <a:endParaRPr lang="zh-CN" altLang="en-US" sz="3600" b="1" dirty="0">
              <a:latin typeface="微软雅黑" pitchFamily="34" charset="-122"/>
              <a:ea typeface="微软雅黑" pitchFamily="34" charset="-122"/>
            </a:endParaRPr>
          </a:p>
        </p:txBody>
      </p:sp>
      <p:sp>
        <p:nvSpPr>
          <p:cNvPr id="39" name="文本框 61"/>
          <p:cNvSpPr txBox="1"/>
          <p:nvPr/>
        </p:nvSpPr>
        <p:spPr>
          <a:xfrm>
            <a:off x="5735960" y="4555137"/>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03</a:t>
            </a:r>
            <a:endParaRPr lang="zh-CN" altLang="en-US" sz="3600" b="1" dirty="0">
              <a:latin typeface="微软雅黑" pitchFamily="34" charset="-122"/>
              <a:ea typeface="微软雅黑" pitchFamily="34" charset="-122"/>
            </a:endParaRPr>
          </a:p>
        </p:txBody>
      </p:sp>
      <p:sp>
        <p:nvSpPr>
          <p:cNvPr id="40" name="文本框 62"/>
          <p:cNvSpPr txBox="1"/>
          <p:nvPr/>
        </p:nvSpPr>
        <p:spPr>
          <a:xfrm>
            <a:off x="4692593"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04</a:t>
            </a:r>
            <a:endParaRPr lang="zh-CN" altLang="en-US" sz="3600" b="1" dirty="0">
              <a:latin typeface="微软雅黑" pitchFamily="34" charset="-122"/>
              <a:ea typeface="微软雅黑" pitchFamily="34" charset="-122"/>
            </a:endParaRPr>
          </a:p>
        </p:txBody>
      </p:sp>
      <p:sp>
        <p:nvSpPr>
          <p:cNvPr id="41" name="文本框 63"/>
          <p:cNvSpPr txBox="1"/>
          <p:nvPr/>
        </p:nvSpPr>
        <p:spPr>
          <a:xfrm>
            <a:off x="6708817"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02</a:t>
            </a:r>
            <a:endParaRPr lang="zh-CN" altLang="en-US" sz="3600" b="1" dirty="0">
              <a:latin typeface="微软雅黑" pitchFamily="34" charset="-122"/>
              <a:ea typeface="微软雅黑" pitchFamily="34" charset="-122"/>
            </a:endParaRPr>
          </a:p>
        </p:txBody>
      </p:sp>
      <p:sp>
        <p:nvSpPr>
          <p:cNvPr id="42" name="文本框 49"/>
          <p:cNvSpPr txBox="1"/>
          <p:nvPr/>
        </p:nvSpPr>
        <p:spPr>
          <a:xfrm>
            <a:off x="7103318" y="1339516"/>
            <a:ext cx="4609306"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可防止企业盲目生产，注重销售</a:t>
            </a:r>
          </a:p>
        </p:txBody>
      </p:sp>
      <p:sp>
        <p:nvSpPr>
          <p:cNvPr id="43" name="矩形 42"/>
          <p:cNvSpPr/>
          <p:nvPr/>
        </p:nvSpPr>
        <p:spPr>
          <a:xfrm>
            <a:off x="7247334" y="1783758"/>
            <a:ext cx="3745210" cy="112646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全部成本法计算的单位产品成本受产量变动的影响较大，企业增产，就可以降低单位产品成本，增加利润。变动成本法下利润将随着销售量的增加而增加。</a:t>
            </a:r>
          </a:p>
        </p:txBody>
      </p:sp>
      <p:sp>
        <p:nvSpPr>
          <p:cNvPr id="44" name="文本框 49"/>
          <p:cNvSpPr txBox="1"/>
          <p:nvPr/>
        </p:nvSpPr>
        <p:spPr>
          <a:xfrm>
            <a:off x="7104111" y="4536394"/>
            <a:ext cx="3024337"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便于简化成本核算</a:t>
            </a:r>
          </a:p>
        </p:txBody>
      </p:sp>
      <p:sp>
        <p:nvSpPr>
          <p:cNvPr id="45" name="矩形 44"/>
          <p:cNvSpPr/>
          <p:nvPr/>
        </p:nvSpPr>
        <p:spPr>
          <a:xfrm>
            <a:off x="7248128" y="4980636"/>
            <a:ext cx="3888432" cy="112646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全部成本法计算的单位产品成本受产量变动的影响较大，企业增产，就可以降低单位产品成本，增加利润。变动成本法下利润将随着销售量的增加而增加。</a:t>
            </a:r>
          </a:p>
        </p:txBody>
      </p:sp>
      <p:sp>
        <p:nvSpPr>
          <p:cNvPr id="46" name="文本框 49"/>
          <p:cNvSpPr txBox="1"/>
          <p:nvPr/>
        </p:nvSpPr>
        <p:spPr>
          <a:xfrm>
            <a:off x="2783265" y="4725144"/>
            <a:ext cx="2734680" cy="830997"/>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有利于管理当局对成本的控制和考核</a:t>
            </a:r>
          </a:p>
        </p:txBody>
      </p:sp>
      <p:sp>
        <p:nvSpPr>
          <p:cNvPr id="47" name="矩形 46"/>
          <p:cNvSpPr/>
          <p:nvPr/>
        </p:nvSpPr>
        <p:spPr>
          <a:xfrm>
            <a:off x="2279576" y="5528174"/>
            <a:ext cx="3229025" cy="112646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采用变动成本法，当产品成本出现了不利差异，就可以通过对产品的变动生产成本和固定生产成本进行分析，找出差异的原因，及时加以纠正。</a:t>
            </a:r>
          </a:p>
        </p:txBody>
      </p:sp>
      <p:sp>
        <p:nvSpPr>
          <p:cNvPr id="48" name="文本框 49"/>
          <p:cNvSpPr txBox="1"/>
          <p:nvPr/>
        </p:nvSpPr>
        <p:spPr>
          <a:xfrm>
            <a:off x="2639432" y="2463279"/>
            <a:ext cx="2791284"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有助于预测和决策</a:t>
            </a:r>
          </a:p>
        </p:txBody>
      </p:sp>
      <p:sp>
        <p:nvSpPr>
          <p:cNvPr id="49" name="矩形 48"/>
          <p:cNvSpPr/>
          <p:nvPr/>
        </p:nvSpPr>
        <p:spPr>
          <a:xfrm>
            <a:off x="1405635" y="2993118"/>
            <a:ext cx="2242093" cy="8679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能够向管理当局提供加强内部管理所需的短期预测和决策的信息资料。</a:t>
            </a:r>
          </a:p>
        </p:txBody>
      </p:sp>
      <p:sp>
        <p:nvSpPr>
          <p:cNvPr id="50" name="Freeform 34"/>
          <p:cNvSpPr>
            <a:spLocks noEditPoints="1"/>
          </p:cNvSpPr>
          <p:nvPr/>
        </p:nvSpPr>
        <p:spPr bwMode="auto">
          <a:xfrm>
            <a:off x="6921220" y="1384432"/>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EA6103"/>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51" name="Freeform 26"/>
          <p:cNvSpPr>
            <a:spLocks noEditPoints="1"/>
          </p:cNvSpPr>
          <p:nvPr/>
        </p:nvSpPr>
        <p:spPr bwMode="auto">
          <a:xfrm>
            <a:off x="6905587" y="461618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69F1E"/>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52" name="Freeform 35"/>
          <p:cNvSpPr>
            <a:spLocks noEditPoints="1"/>
          </p:cNvSpPr>
          <p:nvPr/>
        </p:nvSpPr>
        <p:spPr bwMode="auto">
          <a:xfrm>
            <a:off x="2382142" y="2519644"/>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rgbClr val="EA5E66"/>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53" name="Freeform 20"/>
          <p:cNvSpPr>
            <a:spLocks noEditPoints="1"/>
          </p:cNvSpPr>
          <p:nvPr/>
        </p:nvSpPr>
        <p:spPr bwMode="auto">
          <a:xfrm>
            <a:off x="2495600" y="4952804"/>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0099A9"/>
          </a:solidFill>
          <a:ln>
            <a:noFill/>
          </a:ln>
        </p:spPr>
        <p:txBody>
          <a:bodyPr vert="horz" wrap="square" lIns="91440" tIns="45720" rIns="91440" bIns="45720" numCol="1" anchor="t" anchorCtr="0" compatLnSpc="1">
            <a:prstTxWarp prst="textNoShape">
              <a:avLst/>
            </a:prstTxWarp>
          </a:bodyPr>
          <a:lstStyle/>
          <a:p>
            <a:endParaRPr lang="zh-CN" altLang="en-US" sz="1500"/>
          </a:p>
        </p:txBody>
      </p:sp>
      <p:grpSp>
        <p:nvGrpSpPr>
          <p:cNvPr id="54" name="组合 53"/>
          <p:cNvGrpSpPr/>
          <p:nvPr/>
        </p:nvGrpSpPr>
        <p:grpSpPr>
          <a:xfrm>
            <a:off x="191344" y="92845"/>
            <a:ext cx="5400600" cy="1106246"/>
            <a:chOff x="1271464" y="2420888"/>
            <a:chExt cx="4392488" cy="1106246"/>
          </a:xfrm>
        </p:grpSpPr>
        <p:sp>
          <p:nvSpPr>
            <p:cNvPr id="5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6" name="TextBox 55"/>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81401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35"/>
                                        </p:tgtEl>
                                        <p:attrNameLst>
                                          <p:attrName>style.visibility</p:attrName>
                                        </p:attrNameLst>
                                      </p:cBhvr>
                                      <p:to>
                                        <p:strVal val="visible"/>
                                      </p:to>
                                    </p:set>
                                    <p:animEffect transition="in" filter="wipe(up)">
                                      <p:cBhvr>
                                        <p:cTn id="10" dur="500"/>
                                        <p:tgtEl>
                                          <p:spTgt spid="35"/>
                                        </p:tgtEl>
                                      </p:cBhvr>
                                    </p:animEffect>
                                  </p:childTnLst>
                                </p:cTn>
                              </p:par>
                            </p:childTnLst>
                          </p:cTn>
                        </p:par>
                        <p:par>
                          <p:cTn id="11" fill="hold">
                            <p:stCondLst>
                              <p:cond delay="800"/>
                            </p:stCondLst>
                            <p:childTnLst>
                              <p:par>
                                <p:cTn id="12" presetID="23" presetClass="entr" presetSubtype="36"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strVal val="(6*min(max(#ppt_w*#ppt_h,.3),1)-7.4)/-.7*#ppt_w"/>
                                          </p:val>
                                        </p:tav>
                                        <p:tav tm="100000">
                                          <p:val>
                                            <p:strVal val="#ppt_w"/>
                                          </p:val>
                                        </p:tav>
                                      </p:tavLst>
                                    </p:anim>
                                    <p:anim calcmode="lin" valueType="num">
                                      <p:cBhvr>
                                        <p:cTn id="15" dur="500" fill="hold"/>
                                        <p:tgtEl>
                                          <p:spTgt spid="38"/>
                                        </p:tgtEl>
                                        <p:attrNameLst>
                                          <p:attrName>ppt_h</p:attrName>
                                        </p:attrNameLst>
                                      </p:cBhvr>
                                      <p:tavLst>
                                        <p:tav tm="0">
                                          <p:val>
                                            <p:strVal val="(6*min(max(#ppt_w*#ppt_h,.3),1)-7.4)/-.7*#ppt_h"/>
                                          </p:val>
                                        </p:tav>
                                        <p:tav tm="100000">
                                          <p:val>
                                            <p:strVal val="#ppt_h"/>
                                          </p:val>
                                        </p:tav>
                                      </p:tavLst>
                                    </p:anim>
                                    <p:anim calcmode="lin" valueType="num">
                                      <p:cBhvr>
                                        <p:cTn id="16" dur="500" fill="hold"/>
                                        <p:tgtEl>
                                          <p:spTgt spid="38"/>
                                        </p:tgtEl>
                                        <p:attrNameLst>
                                          <p:attrName>ppt_x</p:attrName>
                                        </p:attrNameLst>
                                      </p:cBhvr>
                                      <p:tavLst>
                                        <p:tav tm="0">
                                          <p:val>
                                            <p:fltVal val="0.5"/>
                                          </p:val>
                                        </p:tav>
                                        <p:tav tm="100000">
                                          <p:val>
                                            <p:strVal val="#ppt_x"/>
                                          </p:val>
                                        </p:tav>
                                      </p:tavLst>
                                    </p:anim>
                                    <p:anim calcmode="lin" valueType="num">
                                      <p:cBhvr>
                                        <p:cTn id="17"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300"/>
                            </p:stCondLst>
                            <p:childTnLst>
                              <p:par>
                                <p:cTn id="19" presetID="22" presetClass="entr" presetSubtype="8"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par>
                                <p:cTn id="22" presetID="22" presetClass="entr" presetSubtype="2" fill="hold" grpId="0" nodeType="withEffect">
                                  <p:stCondLst>
                                    <p:cond delay="300"/>
                                  </p:stCondLst>
                                  <p:childTnLst>
                                    <p:set>
                                      <p:cBhvr>
                                        <p:cTn id="23" dur="1" fill="hold">
                                          <p:stCondLst>
                                            <p:cond delay="0"/>
                                          </p:stCondLst>
                                        </p:cTn>
                                        <p:tgtEl>
                                          <p:spTgt spid="32"/>
                                        </p:tgtEl>
                                        <p:attrNameLst>
                                          <p:attrName>style.visibility</p:attrName>
                                        </p:attrNameLst>
                                      </p:cBhvr>
                                      <p:to>
                                        <p:strVal val="visible"/>
                                      </p:to>
                                    </p:set>
                                    <p:animEffect transition="in" filter="wipe(right)">
                                      <p:cBhvr>
                                        <p:cTn id="24" dur="500"/>
                                        <p:tgtEl>
                                          <p:spTgt spid="32"/>
                                        </p:tgtEl>
                                      </p:cBhvr>
                                    </p:animEffect>
                                  </p:childTnLst>
                                </p:cTn>
                              </p:par>
                            </p:childTnLst>
                          </p:cTn>
                        </p:par>
                        <p:par>
                          <p:cTn id="25" fill="hold">
                            <p:stCondLst>
                              <p:cond delay="2100"/>
                            </p:stCondLst>
                            <p:childTnLst>
                              <p:par>
                                <p:cTn id="26" presetID="23" presetClass="entr" presetSubtype="36"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strVal val="(6*min(max(#ppt_w*#ppt_h,.3),1)-7.4)/-.7*#ppt_w"/>
                                          </p:val>
                                        </p:tav>
                                        <p:tav tm="100000">
                                          <p:val>
                                            <p:strVal val="#ppt_w"/>
                                          </p:val>
                                        </p:tav>
                                      </p:tavLst>
                                    </p:anim>
                                    <p:anim calcmode="lin" valueType="num">
                                      <p:cBhvr>
                                        <p:cTn id="29" dur="500" fill="hold"/>
                                        <p:tgtEl>
                                          <p:spTgt spid="41"/>
                                        </p:tgtEl>
                                        <p:attrNameLst>
                                          <p:attrName>ppt_h</p:attrName>
                                        </p:attrNameLst>
                                      </p:cBhvr>
                                      <p:tavLst>
                                        <p:tav tm="0">
                                          <p:val>
                                            <p:strVal val="(6*min(max(#ppt_w*#ppt_h,.3),1)-7.4)/-.7*#ppt_h"/>
                                          </p:val>
                                        </p:tav>
                                        <p:tav tm="100000">
                                          <p:val>
                                            <p:strVal val="#ppt_h"/>
                                          </p:val>
                                        </p:tav>
                                      </p:tavLst>
                                    </p:anim>
                                    <p:anim calcmode="lin" valueType="num">
                                      <p:cBhvr>
                                        <p:cTn id="30" dur="500" fill="hold"/>
                                        <p:tgtEl>
                                          <p:spTgt spid="41"/>
                                        </p:tgtEl>
                                        <p:attrNameLst>
                                          <p:attrName>ppt_x</p:attrName>
                                        </p:attrNameLst>
                                      </p:cBhvr>
                                      <p:tavLst>
                                        <p:tav tm="0">
                                          <p:val>
                                            <p:fltVal val="0.5"/>
                                          </p:val>
                                        </p:tav>
                                        <p:tav tm="100000">
                                          <p:val>
                                            <p:strVal val="#ppt_x"/>
                                          </p:val>
                                        </p:tav>
                                      </p:tavLst>
                                    </p:anim>
                                    <p:anim calcmode="lin" valueType="num">
                                      <p:cBhvr>
                                        <p:cTn id="31" dur="500" fill="hold"/>
                                        <p:tgtEl>
                                          <p:spTgt spid="41"/>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60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par>
                                <p:cTn id="36" presetID="22" presetClass="entr" presetSubtype="4" fill="hold" grpId="0" nodeType="withEffect">
                                  <p:stCondLst>
                                    <p:cond delay="30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00"/>
                                        <p:tgtEl>
                                          <p:spTgt spid="37"/>
                                        </p:tgtEl>
                                      </p:cBhvr>
                                    </p:animEffect>
                                  </p:childTnLst>
                                </p:cTn>
                              </p:par>
                            </p:childTnLst>
                          </p:cTn>
                        </p:par>
                        <p:par>
                          <p:cTn id="39" fill="hold">
                            <p:stCondLst>
                              <p:cond delay="3400"/>
                            </p:stCondLst>
                            <p:childTnLst>
                              <p:par>
                                <p:cTn id="40" presetID="23" presetClass="entr" presetSubtype="36"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strVal val="(6*min(max(#ppt_w*#ppt_h,.3),1)-7.4)/-.7*#ppt_w"/>
                                          </p:val>
                                        </p:tav>
                                        <p:tav tm="100000">
                                          <p:val>
                                            <p:strVal val="#ppt_w"/>
                                          </p:val>
                                        </p:tav>
                                      </p:tavLst>
                                    </p:anim>
                                    <p:anim calcmode="lin" valueType="num">
                                      <p:cBhvr>
                                        <p:cTn id="43" dur="500" fill="hold"/>
                                        <p:tgtEl>
                                          <p:spTgt spid="39"/>
                                        </p:tgtEl>
                                        <p:attrNameLst>
                                          <p:attrName>ppt_h</p:attrName>
                                        </p:attrNameLst>
                                      </p:cBhvr>
                                      <p:tavLst>
                                        <p:tav tm="0">
                                          <p:val>
                                            <p:strVal val="(6*min(max(#ppt_w*#ppt_h,.3),1)-7.4)/-.7*#ppt_h"/>
                                          </p:val>
                                        </p:tav>
                                        <p:tav tm="100000">
                                          <p:val>
                                            <p:strVal val="#ppt_h"/>
                                          </p:val>
                                        </p:tav>
                                      </p:tavLst>
                                    </p:anim>
                                    <p:anim calcmode="lin" valueType="num">
                                      <p:cBhvr>
                                        <p:cTn id="44" dur="500" fill="hold"/>
                                        <p:tgtEl>
                                          <p:spTgt spid="39"/>
                                        </p:tgtEl>
                                        <p:attrNameLst>
                                          <p:attrName>ppt_x</p:attrName>
                                        </p:attrNameLst>
                                      </p:cBhvr>
                                      <p:tavLst>
                                        <p:tav tm="0">
                                          <p:val>
                                            <p:fltVal val="0.5"/>
                                          </p:val>
                                        </p:tav>
                                        <p:tav tm="100000">
                                          <p:val>
                                            <p:strVal val="#ppt_x"/>
                                          </p:val>
                                        </p:tav>
                                      </p:tavLst>
                                    </p:anim>
                                    <p:anim calcmode="lin" valueType="num">
                                      <p:cBhvr>
                                        <p:cTn id="45" dur="5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3900"/>
                            </p:stCondLst>
                            <p:childTnLst>
                              <p:par>
                                <p:cTn id="47" presetID="22" presetClass="entr" presetSubtype="2"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right)">
                                      <p:cBhvr>
                                        <p:cTn id="49" dur="500"/>
                                        <p:tgtEl>
                                          <p:spTgt spid="30"/>
                                        </p:tgtEl>
                                      </p:cBhvr>
                                    </p:animEffect>
                                  </p:childTnLst>
                                </p:cTn>
                              </p:par>
                            </p:childTnLst>
                          </p:cTn>
                        </p:par>
                        <p:par>
                          <p:cTn id="50" fill="hold">
                            <p:stCondLst>
                              <p:cond delay="440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par>
                          <p:cTn id="54" fill="hold">
                            <p:stCondLst>
                              <p:cond delay="4900"/>
                            </p:stCondLst>
                            <p:childTnLst>
                              <p:par>
                                <p:cTn id="55" presetID="23" presetClass="entr" presetSubtype="36"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strVal val="(6*min(max(#ppt_w*#ppt_h,.3),1)-7.4)/-.7*#ppt_w"/>
                                          </p:val>
                                        </p:tav>
                                        <p:tav tm="100000">
                                          <p:val>
                                            <p:strVal val="#ppt_w"/>
                                          </p:val>
                                        </p:tav>
                                      </p:tavLst>
                                    </p:anim>
                                    <p:anim calcmode="lin" valueType="num">
                                      <p:cBhvr>
                                        <p:cTn id="58" dur="500" fill="hold"/>
                                        <p:tgtEl>
                                          <p:spTgt spid="40"/>
                                        </p:tgtEl>
                                        <p:attrNameLst>
                                          <p:attrName>ppt_h</p:attrName>
                                        </p:attrNameLst>
                                      </p:cBhvr>
                                      <p:tavLst>
                                        <p:tav tm="0">
                                          <p:val>
                                            <p:strVal val="(6*min(max(#ppt_w*#ppt_h,.3),1)-7.4)/-.7*#ppt_h"/>
                                          </p:val>
                                        </p:tav>
                                        <p:tav tm="100000">
                                          <p:val>
                                            <p:strVal val="#ppt_h"/>
                                          </p:val>
                                        </p:tav>
                                      </p:tavLst>
                                    </p:anim>
                                    <p:anim calcmode="lin" valueType="num">
                                      <p:cBhvr>
                                        <p:cTn id="59" dur="500" fill="hold"/>
                                        <p:tgtEl>
                                          <p:spTgt spid="40"/>
                                        </p:tgtEl>
                                        <p:attrNameLst>
                                          <p:attrName>ppt_x</p:attrName>
                                        </p:attrNameLst>
                                      </p:cBhvr>
                                      <p:tavLst>
                                        <p:tav tm="0">
                                          <p:val>
                                            <p:fltVal val="0.5"/>
                                          </p:val>
                                        </p:tav>
                                        <p:tav tm="100000">
                                          <p:val>
                                            <p:strVal val="#ppt_x"/>
                                          </p:val>
                                        </p:tav>
                                      </p:tavLst>
                                    </p:anim>
                                    <p:anim calcmode="lin" valueType="num">
                                      <p:cBhvr>
                                        <p:cTn id="60"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5400"/>
                            </p:stCondLst>
                            <p:childTnLst>
                              <p:par>
                                <p:cTn id="62" presetID="31" presetClass="entr" presetSubtype="0"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p:cTn id="64" dur="500" fill="hold"/>
                                        <p:tgtEl>
                                          <p:spTgt spid="50"/>
                                        </p:tgtEl>
                                        <p:attrNameLst>
                                          <p:attrName>ppt_w</p:attrName>
                                        </p:attrNameLst>
                                      </p:cBhvr>
                                      <p:tavLst>
                                        <p:tav tm="0">
                                          <p:val>
                                            <p:fltVal val="0"/>
                                          </p:val>
                                        </p:tav>
                                        <p:tav tm="100000">
                                          <p:val>
                                            <p:strVal val="#ppt_w"/>
                                          </p:val>
                                        </p:tav>
                                      </p:tavLst>
                                    </p:anim>
                                    <p:anim calcmode="lin" valueType="num">
                                      <p:cBhvr>
                                        <p:cTn id="65" dur="500" fill="hold"/>
                                        <p:tgtEl>
                                          <p:spTgt spid="50"/>
                                        </p:tgtEl>
                                        <p:attrNameLst>
                                          <p:attrName>ppt_h</p:attrName>
                                        </p:attrNameLst>
                                      </p:cBhvr>
                                      <p:tavLst>
                                        <p:tav tm="0">
                                          <p:val>
                                            <p:fltVal val="0"/>
                                          </p:val>
                                        </p:tav>
                                        <p:tav tm="100000">
                                          <p:val>
                                            <p:strVal val="#ppt_h"/>
                                          </p:val>
                                        </p:tav>
                                      </p:tavLst>
                                    </p:anim>
                                    <p:anim calcmode="lin" valueType="num">
                                      <p:cBhvr>
                                        <p:cTn id="66" dur="500" fill="hold"/>
                                        <p:tgtEl>
                                          <p:spTgt spid="50"/>
                                        </p:tgtEl>
                                        <p:attrNameLst>
                                          <p:attrName>style.rotation</p:attrName>
                                        </p:attrNameLst>
                                      </p:cBhvr>
                                      <p:tavLst>
                                        <p:tav tm="0">
                                          <p:val>
                                            <p:fltVal val="90"/>
                                          </p:val>
                                        </p:tav>
                                        <p:tav tm="100000">
                                          <p:val>
                                            <p:fltVal val="0"/>
                                          </p:val>
                                        </p:tav>
                                      </p:tavLst>
                                    </p:anim>
                                    <p:animEffect transition="in" filter="fade">
                                      <p:cBhvr>
                                        <p:cTn id="67" dur="500"/>
                                        <p:tgtEl>
                                          <p:spTgt spid="50"/>
                                        </p:tgtEl>
                                      </p:cBhvr>
                                    </p:animEffect>
                                  </p:childTnLst>
                                </p:cTn>
                              </p:par>
                            </p:childTnLst>
                          </p:cTn>
                        </p:par>
                        <p:par>
                          <p:cTn id="68" fill="hold">
                            <p:stCondLst>
                              <p:cond delay="5900"/>
                            </p:stCondLst>
                            <p:childTnLst>
                              <p:par>
                                <p:cTn id="69" presetID="16" presetClass="entr" presetSubtype="21"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barn(inVertical)">
                                      <p:cBhvr>
                                        <p:cTn id="71" dur="500"/>
                                        <p:tgtEl>
                                          <p:spTgt spid="42"/>
                                        </p:tgtEl>
                                      </p:cBhvr>
                                    </p:animEffect>
                                  </p:childTnLst>
                                </p:cTn>
                              </p:par>
                            </p:childTnLst>
                          </p:cTn>
                        </p:par>
                        <p:par>
                          <p:cTn id="72" fill="hold">
                            <p:stCondLst>
                              <p:cond delay="6400"/>
                            </p:stCondLst>
                            <p:childTnLst>
                              <p:par>
                                <p:cTn id="73" presetID="16" presetClass="entr" presetSubtype="21"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barn(inVertical)">
                                      <p:cBhvr>
                                        <p:cTn id="75" dur="500"/>
                                        <p:tgtEl>
                                          <p:spTgt spid="43"/>
                                        </p:tgtEl>
                                      </p:cBhvr>
                                    </p:animEffect>
                                  </p:childTnLst>
                                </p:cTn>
                              </p:par>
                            </p:childTnLst>
                          </p:cTn>
                        </p:par>
                        <p:par>
                          <p:cTn id="76" fill="hold">
                            <p:stCondLst>
                              <p:cond delay="6900"/>
                            </p:stCondLst>
                            <p:childTnLst>
                              <p:par>
                                <p:cTn id="77" presetID="31" presetClass="entr" presetSubtype="0"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p:cTn id="79" dur="500" fill="hold"/>
                                        <p:tgtEl>
                                          <p:spTgt spid="51"/>
                                        </p:tgtEl>
                                        <p:attrNameLst>
                                          <p:attrName>ppt_w</p:attrName>
                                        </p:attrNameLst>
                                      </p:cBhvr>
                                      <p:tavLst>
                                        <p:tav tm="0">
                                          <p:val>
                                            <p:fltVal val="0"/>
                                          </p:val>
                                        </p:tav>
                                        <p:tav tm="100000">
                                          <p:val>
                                            <p:strVal val="#ppt_w"/>
                                          </p:val>
                                        </p:tav>
                                      </p:tavLst>
                                    </p:anim>
                                    <p:anim calcmode="lin" valueType="num">
                                      <p:cBhvr>
                                        <p:cTn id="80" dur="500" fill="hold"/>
                                        <p:tgtEl>
                                          <p:spTgt spid="51"/>
                                        </p:tgtEl>
                                        <p:attrNameLst>
                                          <p:attrName>ppt_h</p:attrName>
                                        </p:attrNameLst>
                                      </p:cBhvr>
                                      <p:tavLst>
                                        <p:tav tm="0">
                                          <p:val>
                                            <p:fltVal val="0"/>
                                          </p:val>
                                        </p:tav>
                                        <p:tav tm="100000">
                                          <p:val>
                                            <p:strVal val="#ppt_h"/>
                                          </p:val>
                                        </p:tav>
                                      </p:tavLst>
                                    </p:anim>
                                    <p:anim calcmode="lin" valueType="num">
                                      <p:cBhvr>
                                        <p:cTn id="81" dur="500" fill="hold"/>
                                        <p:tgtEl>
                                          <p:spTgt spid="51"/>
                                        </p:tgtEl>
                                        <p:attrNameLst>
                                          <p:attrName>style.rotation</p:attrName>
                                        </p:attrNameLst>
                                      </p:cBhvr>
                                      <p:tavLst>
                                        <p:tav tm="0">
                                          <p:val>
                                            <p:fltVal val="90"/>
                                          </p:val>
                                        </p:tav>
                                        <p:tav tm="100000">
                                          <p:val>
                                            <p:fltVal val="0"/>
                                          </p:val>
                                        </p:tav>
                                      </p:tavLst>
                                    </p:anim>
                                    <p:animEffect transition="in" filter="fade">
                                      <p:cBhvr>
                                        <p:cTn id="82" dur="500"/>
                                        <p:tgtEl>
                                          <p:spTgt spid="51"/>
                                        </p:tgtEl>
                                      </p:cBhvr>
                                    </p:animEffect>
                                  </p:childTnLst>
                                </p:cTn>
                              </p:par>
                            </p:childTnLst>
                          </p:cTn>
                        </p:par>
                        <p:par>
                          <p:cTn id="83" fill="hold">
                            <p:stCondLst>
                              <p:cond delay="7400"/>
                            </p:stCondLst>
                            <p:childTnLst>
                              <p:par>
                                <p:cTn id="84" presetID="16" presetClass="entr" presetSubtype="21"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barn(inVertical)">
                                      <p:cBhvr>
                                        <p:cTn id="86" dur="500"/>
                                        <p:tgtEl>
                                          <p:spTgt spid="44"/>
                                        </p:tgtEl>
                                      </p:cBhvr>
                                    </p:animEffect>
                                  </p:childTnLst>
                                </p:cTn>
                              </p:par>
                            </p:childTnLst>
                          </p:cTn>
                        </p:par>
                        <p:par>
                          <p:cTn id="87" fill="hold">
                            <p:stCondLst>
                              <p:cond delay="7900"/>
                            </p:stCondLst>
                            <p:childTnLst>
                              <p:par>
                                <p:cTn id="88" presetID="16" presetClass="entr" presetSubtype="21"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barn(inVertical)">
                                      <p:cBhvr>
                                        <p:cTn id="90" dur="500"/>
                                        <p:tgtEl>
                                          <p:spTgt spid="45"/>
                                        </p:tgtEl>
                                      </p:cBhvr>
                                    </p:animEffect>
                                  </p:childTnLst>
                                </p:cTn>
                              </p:par>
                            </p:childTnLst>
                          </p:cTn>
                        </p:par>
                        <p:par>
                          <p:cTn id="91" fill="hold">
                            <p:stCondLst>
                              <p:cond delay="8400"/>
                            </p:stCondLst>
                            <p:childTnLst>
                              <p:par>
                                <p:cTn id="92" presetID="31" presetClass="entr" presetSubtype="0" fill="hold" grpId="0" nodeType="afterEffect">
                                  <p:stCondLst>
                                    <p:cond delay="0"/>
                                  </p:stCondLst>
                                  <p:childTnLst>
                                    <p:set>
                                      <p:cBhvr>
                                        <p:cTn id="93" dur="1" fill="hold">
                                          <p:stCondLst>
                                            <p:cond delay="0"/>
                                          </p:stCondLst>
                                        </p:cTn>
                                        <p:tgtEl>
                                          <p:spTgt spid="53"/>
                                        </p:tgtEl>
                                        <p:attrNameLst>
                                          <p:attrName>style.visibility</p:attrName>
                                        </p:attrNameLst>
                                      </p:cBhvr>
                                      <p:to>
                                        <p:strVal val="visible"/>
                                      </p:to>
                                    </p:set>
                                    <p:anim calcmode="lin" valueType="num">
                                      <p:cBhvr>
                                        <p:cTn id="94" dur="500" fill="hold"/>
                                        <p:tgtEl>
                                          <p:spTgt spid="53"/>
                                        </p:tgtEl>
                                        <p:attrNameLst>
                                          <p:attrName>ppt_w</p:attrName>
                                        </p:attrNameLst>
                                      </p:cBhvr>
                                      <p:tavLst>
                                        <p:tav tm="0">
                                          <p:val>
                                            <p:fltVal val="0"/>
                                          </p:val>
                                        </p:tav>
                                        <p:tav tm="100000">
                                          <p:val>
                                            <p:strVal val="#ppt_w"/>
                                          </p:val>
                                        </p:tav>
                                      </p:tavLst>
                                    </p:anim>
                                    <p:anim calcmode="lin" valueType="num">
                                      <p:cBhvr>
                                        <p:cTn id="95" dur="500" fill="hold"/>
                                        <p:tgtEl>
                                          <p:spTgt spid="53"/>
                                        </p:tgtEl>
                                        <p:attrNameLst>
                                          <p:attrName>ppt_h</p:attrName>
                                        </p:attrNameLst>
                                      </p:cBhvr>
                                      <p:tavLst>
                                        <p:tav tm="0">
                                          <p:val>
                                            <p:fltVal val="0"/>
                                          </p:val>
                                        </p:tav>
                                        <p:tav tm="100000">
                                          <p:val>
                                            <p:strVal val="#ppt_h"/>
                                          </p:val>
                                        </p:tav>
                                      </p:tavLst>
                                    </p:anim>
                                    <p:anim calcmode="lin" valueType="num">
                                      <p:cBhvr>
                                        <p:cTn id="96" dur="500" fill="hold"/>
                                        <p:tgtEl>
                                          <p:spTgt spid="53"/>
                                        </p:tgtEl>
                                        <p:attrNameLst>
                                          <p:attrName>style.rotation</p:attrName>
                                        </p:attrNameLst>
                                      </p:cBhvr>
                                      <p:tavLst>
                                        <p:tav tm="0">
                                          <p:val>
                                            <p:fltVal val="90"/>
                                          </p:val>
                                        </p:tav>
                                        <p:tav tm="100000">
                                          <p:val>
                                            <p:fltVal val="0"/>
                                          </p:val>
                                        </p:tav>
                                      </p:tavLst>
                                    </p:anim>
                                    <p:animEffect transition="in" filter="fade">
                                      <p:cBhvr>
                                        <p:cTn id="97" dur="500"/>
                                        <p:tgtEl>
                                          <p:spTgt spid="53"/>
                                        </p:tgtEl>
                                      </p:cBhvr>
                                    </p:animEffect>
                                  </p:childTnLst>
                                </p:cTn>
                              </p:par>
                            </p:childTnLst>
                          </p:cTn>
                        </p:par>
                        <p:par>
                          <p:cTn id="98" fill="hold">
                            <p:stCondLst>
                              <p:cond delay="8900"/>
                            </p:stCondLst>
                            <p:childTnLst>
                              <p:par>
                                <p:cTn id="99" presetID="16" presetClass="entr" presetSubtype="21" fill="hold" grpId="0"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barn(inVertical)">
                                      <p:cBhvr>
                                        <p:cTn id="101" dur="500"/>
                                        <p:tgtEl>
                                          <p:spTgt spid="46"/>
                                        </p:tgtEl>
                                      </p:cBhvr>
                                    </p:animEffect>
                                  </p:childTnLst>
                                </p:cTn>
                              </p:par>
                            </p:childTnLst>
                          </p:cTn>
                        </p:par>
                        <p:par>
                          <p:cTn id="102" fill="hold">
                            <p:stCondLst>
                              <p:cond delay="9400"/>
                            </p:stCondLst>
                            <p:childTnLst>
                              <p:par>
                                <p:cTn id="103" presetID="16" presetClass="entr" presetSubtype="21" fill="hold" grpId="0" nodeType="afterEffect">
                                  <p:stCondLst>
                                    <p:cond delay="0"/>
                                  </p:stCondLst>
                                  <p:childTnLst>
                                    <p:set>
                                      <p:cBhvr>
                                        <p:cTn id="104" dur="1" fill="hold">
                                          <p:stCondLst>
                                            <p:cond delay="0"/>
                                          </p:stCondLst>
                                        </p:cTn>
                                        <p:tgtEl>
                                          <p:spTgt spid="47"/>
                                        </p:tgtEl>
                                        <p:attrNameLst>
                                          <p:attrName>style.visibility</p:attrName>
                                        </p:attrNameLst>
                                      </p:cBhvr>
                                      <p:to>
                                        <p:strVal val="visible"/>
                                      </p:to>
                                    </p:set>
                                    <p:animEffect transition="in" filter="barn(inVertical)">
                                      <p:cBhvr>
                                        <p:cTn id="105" dur="500"/>
                                        <p:tgtEl>
                                          <p:spTgt spid="47"/>
                                        </p:tgtEl>
                                      </p:cBhvr>
                                    </p:animEffect>
                                  </p:childTnLst>
                                </p:cTn>
                              </p:par>
                            </p:childTnLst>
                          </p:cTn>
                        </p:par>
                        <p:par>
                          <p:cTn id="106" fill="hold">
                            <p:stCondLst>
                              <p:cond delay="9900"/>
                            </p:stCondLst>
                            <p:childTnLst>
                              <p:par>
                                <p:cTn id="107" presetID="31" presetClass="entr" presetSubtype="0" fill="hold" grpId="0" nodeType="afterEffect">
                                  <p:stCondLst>
                                    <p:cond delay="0"/>
                                  </p:stCondLst>
                                  <p:childTnLst>
                                    <p:set>
                                      <p:cBhvr>
                                        <p:cTn id="108" dur="1" fill="hold">
                                          <p:stCondLst>
                                            <p:cond delay="0"/>
                                          </p:stCondLst>
                                        </p:cTn>
                                        <p:tgtEl>
                                          <p:spTgt spid="52"/>
                                        </p:tgtEl>
                                        <p:attrNameLst>
                                          <p:attrName>style.visibility</p:attrName>
                                        </p:attrNameLst>
                                      </p:cBhvr>
                                      <p:to>
                                        <p:strVal val="visible"/>
                                      </p:to>
                                    </p:set>
                                    <p:anim calcmode="lin" valueType="num">
                                      <p:cBhvr>
                                        <p:cTn id="109" dur="500" fill="hold"/>
                                        <p:tgtEl>
                                          <p:spTgt spid="52"/>
                                        </p:tgtEl>
                                        <p:attrNameLst>
                                          <p:attrName>ppt_w</p:attrName>
                                        </p:attrNameLst>
                                      </p:cBhvr>
                                      <p:tavLst>
                                        <p:tav tm="0">
                                          <p:val>
                                            <p:fltVal val="0"/>
                                          </p:val>
                                        </p:tav>
                                        <p:tav tm="100000">
                                          <p:val>
                                            <p:strVal val="#ppt_w"/>
                                          </p:val>
                                        </p:tav>
                                      </p:tavLst>
                                    </p:anim>
                                    <p:anim calcmode="lin" valueType="num">
                                      <p:cBhvr>
                                        <p:cTn id="110" dur="500" fill="hold"/>
                                        <p:tgtEl>
                                          <p:spTgt spid="52"/>
                                        </p:tgtEl>
                                        <p:attrNameLst>
                                          <p:attrName>ppt_h</p:attrName>
                                        </p:attrNameLst>
                                      </p:cBhvr>
                                      <p:tavLst>
                                        <p:tav tm="0">
                                          <p:val>
                                            <p:fltVal val="0"/>
                                          </p:val>
                                        </p:tav>
                                        <p:tav tm="100000">
                                          <p:val>
                                            <p:strVal val="#ppt_h"/>
                                          </p:val>
                                        </p:tav>
                                      </p:tavLst>
                                    </p:anim>
                                    <p:anim calcmode="lin" valueType="num">
                                      <p:cBhvr>
                                        <p:cTn id="111" dur="500" fill="hold"/>
                                        <p:tgtEl>
                                          <p:spTgt spid="52"/>
                                        </p:tgtEl>
                                        <p:attrNameLst>
                                          <p:attrName>style.rotation</p:attrName>
                                        </p:attrNameLst>
                                      </p:cBhvr>
                                      <p:tavLst>
                                        <p:tav tm="0">
                                          <p:val>
                                            <p:fltVal val="90"/>
                                          </p:val>
                                        </p:tav>
                                        <p:tav tm="100000">
                                          <p:val>
                                            <p:fltVal val="0"/>
                                          </p:val>
                                        </p:tav>
                                      </p:tavLst>
                                    </p:anim>
                                    <p:animEffect transition="in" filter="fade">
                                      <p:cBhvr>
                                        <p:cTn id="112" dur="500"/>
                                        <p:tgtEl>
                                          <p:spTgt spid="52"/>
                                        </p:tgtEl>
                                      </p:cBhvr>
                                    </p:animEffect>
                                  </p:childTnLst>
                                </p:cTn>
                              </p:par>
                            </p:childTnLst>
                          </p:cTn>
                        </p:par>
                        <p:par>
                          <p:cTn id="113" fill="hold">
                            <p:stCondLst>
                              <p:cond delay="10400"/>
                            </p:stCondLst>
                            <p:childTnLst>
                              <p:par>
                                <p:cTn id="114" presetID="16" presetClass="entr" presetSubtype="21" fill="hold" grpId="0" nodeType="after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barn(inVertical)">
                                      <p:cBhvr>
                                        <p:cTn id="116" dur="500"/>
                                        <p:tgtEl>
                                          <p:spTgt spid="48"/>
                                        </p:tgtEl>
                                      </p:cBhvr>
                                    </p:animEffect>
                                  </p:childTnLst>
                                </p:cTn>
                              </p:par>
                            </p:childTnLst>
                          </p:cTn>
                        </p:par>
                        <p:par>
                          <p:cTn id="117" fill="hold">
                            <p:stCondLst>
                              <p:cond delay="10900"/>
                            </p:stCondLst>
                            <p:childTnLst>
                              <p:par>
                                <p:cTn id="118" presetID="16" presetClass="entr" presetSubtype="21"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barn(inVertical)">
                                      <p:cBhvr>
                                        <p:cTn id="1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p:bldP spid="49" grpId="0"/>
      <p:bldP spid="50" grpId="0" animBg="1"/>
      <p:bldP spid="51" grpId="0" animBg="1"/>
      <p:bldP spid="52" grpId="0" animBg="1"/>
      <p:bldP spid="5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三、对两种方法的评价</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变动成本法的缺点</a:t>
            </a:r>
          </a:p>
        </p:txBody>
      </p:sp>
      <p:sp>
        <p:nvSpPr>
          <p:cNvPr id="30" name="椭圆 46"/>
          <p:cNvSpPr>
            <a:spLocks noChangeArrowheads="1"/>
          </p:cNvSpPr>
          <p:nvPr/>
        </p:nvSpPr>
        <p:spPr bwMode="auto">
          <a:xfrm>
            <a:off x="5753868" y="2997746"/>
            <a:ext cx="2274888" cy="2274887"/>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1" name="椭圆 47"/>
          <p:cNvSpPr>
            <a:spLocks noChangeArrowheads="1"/>
          </p:cNvSpPr>
          <p:nvPr/>
        </p:nvSpPr>
        <p:spPr bwMode="auto">
          <a:xfrm>
            <a:off x="5909443" y="3153321"/>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2" name="椭圆 48"/>
          <p:cNvSpPr>
            <a:spLocks noChangeArrowheads="1"/>
          </p:cNvSpPr>
          <p:nvPr/>
        </p:nvSpPr>
        <p:spPr bwMode="auto">
          <a:xfrm>
            <a:off x="5998343" y="3242221"/>
            <a:ext cx="1790700" cy="1790700"/>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3" name="椭圆 49"/>
          <p:cNvSpPr>
            <a:spLocks noChangeArrowheads="1"/>
          </p:cNvSpPr>
          <p:nvPr/>
        </p:nvSpPr>
        <p:spPr bwMode="auto">
          <a:xfrm>
            <a:off x="6060256" y="3308896"/>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4" name="椭圆 11"/>
          <p:cNvSpPr>
            <a:spLocks noChangeArrowheads="1"/>
          </p:cNvSpPr>
          <p:nvPr/>
        </p:nvSpPr>
        <p:spPr bwMode="auto">
          <a:xfrm>
            <a:off x="5742756" y="2994571"/>
            <a:ext cx="2273300"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5" name="椭圆 51"/>
          <p:cNvSpPr>
            <a:spLocks noChangeArrowheads="1"/>
          </p:cNvSpPr>
          <p:nvPr/>
        </p:nvSpPr>
        <p:spPr bwMode="auto">
          <a:xfrm>
            <a:off x="3639318" y="2997746"/>
            <a:ext cx="2274888" cy="2274887"/>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6" name="椭圆 52"/>
          <p:cNvSpPr>
            <a:spLocks noChangeArrowheads="1"/>
          </p:cNvSpPr>
          <p:nvPr/>
        </p:nvSpPr>
        <p:spPr bwMode="auto">
          <a:xfrm>
            <a:off x="3794893" y="3153321"/>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7" name="椭圆 53"/>
          <p:cNvSpPr>
            <a:spLocks noChangeArrowheads="1"/>
          </p:cNvSpPr>
          <p:nvPr/>
        </p:nvSpPr>
        <p:spPr bwMode="auto">
          <a:xfrm>
            <a:off x="3883793" y="3242221"/>
            <a:ext cx="1790700" cy="1790700"/>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8" name="椭圆 54"/>
          <p:cNvSpPr>
            <a:spLocks noChangeArrowheads="1"/>
          </p:cNvSpPr>
          <p:nvPr/>
        </p:nvSpPr>
        <p:spPr bwMode="auto">
          <a:xfrm>
            <a:off x="3945706" y="3308896"/>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9" name="椭圆 11"/>
          <p:cNvSpPr>
            <a:spLocks noChangeArrowheads="1"/>
          </p:cNvSpPr>
          <p:nvPr/>
        </p:nvSpPr>
        <p:spPr bwMode="auto">
          <a:xfrm>
            <a:off x="3628206" y="2994571"/>
            <a:ext cx="2273300"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0" name="椭圆 56"/>
          <p:cNvSpPr>
            <a:spLocks noChangeArrowheads="1"/>
          </p:cNvSpPr>
          <p:nvPr/>
        </p:nvSpPr>
        <p:spPr bwMode="auto">
          <a:xfrm>
            <a:off x="1516831" y="3027908"/>
            <a:ext cx="2273300" cy="2273300"/>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1" name="椭圆 57"/>
          <p:cNvSpPr>
            <a:spLocks noChangeArrowheads="1"/>
          </p:cNvSpPr>
          <p:nvPr/>
        </p:nvSpPr>
        <p:spPr bwMode="auto">
          <a:xfrm>
            <a:off x="1670818" y="3181896"/>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2" name="椭圆 58"/>
          <p:cNvSpPr>
            <a:spLocks noChangeArrowheads="1"/>
          </p:cNvSpPr>
          <p:nvPr/>
        </p:nvSpPr>
        <p:spPr bwMode="auto">
          <a:xfrm>
            <a:off x="1759718" y="3270796"/>
            <a:ext cx="1790700" cy="1792287"/>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3" name="椭圆 59"/>
          <p:cNvSpPr>
            <a:spLocks noChangeArrowheads="1"/>
          </p:cNvSpPr>
          <p:nvPr/>
        </p:nvSpPr>
        <p:spPr bwMode="auto">
          <a:xfrm>
            <a:off x="1821631" y="3337471"/>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4" name="椭圆 11"/>
          <p:cNvSpPr>
            <a:spLocks noChangeArrowheads="1"/>
          </p:cNvSpPr>
          <p:nvPr/>
        </p:nvSpPr>
        <p:spPr bwMode="auto">
          <a:xfrm>
            <a:off x="1504131" y="3023146"/>
            <a:ext cx="2274887"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grpSp>
        <p:nvGrpSpPr>
          <p:cNvPr id="45" name="Group 17"/>
          <p:cNvGrpSpPr>
            <a:grpSpLocks/>
          </p:cNvGrpSpPr>
          <p:nvPr/>
        </p:nvGrpSpPr>
        <p:grpSpPr bwMode="auto">
          <a:xfrm>
            <a:off x="3490093" y="3905796"/>
            <a:ext cx="508000" cy="509587"/>
            <a:chOff x="0" y="0"/>
            <a:chExt cx="823984" cy="823984"/>
          </a:xfrm>
        </p:grpSpPr>
        <p:sp>
          <p:nvSpPr>
            <p:cNvPr id="46" name="椭圆 62"/>
            <p:cNvSpPr>
              <a:spLocks noChangeArrowheads="1"/>
            </p:cNvSpPr>
            <p:nvPr/>
          </p:nvSpPr>
          <p:spPr bwMode="auto">
            <a:xfrm>
              <a:off x="0" y="0"/>
              <a:ext cx="823984" cy="823984"/>
            </a:xfrm>
            <a:prstGeom prst="ellipse">
              <a:avLst/>
            </a:prstGeom>
            <a:gradFill rotWithShape="1">
              <a:gsLst>
                <a:gs pos="0">
                  <a:srgbClr val="5D7C58"/>
                </a:gs>
                <a:gs pos="50000">
                  <a:srgbClr val="85B37F"/>
                </a:gs>
                <a:gs pos="100000">
                  <a:srgbClr val="A0D69A"/>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7" name="椭圆 63"/>
            <p:cNvSpPr>
              <a:spLocks noChangeArrowheads="1"/>
            </p:cNvSpPr>
            <p:nvPr/>
          </p:nvSpPr>
          <p:spPr bwMode="auto">
            <a:xfrm>
              <a:off x="82053" y="82053"/>
              <a:ext cx="659878" cy="659878"/>
            </a:xfrm>
            <a:prstGeom prst="ellipse">
              <a:avLst/>
            </a:prstGeom>
            <a:gradFill rotWithShape="1">
              <a:gsLst>
                <a:gs pos="0">
                  <a:srgbClr val="0C0C0C"/>
                </a:gs>
                <a:gs pos="100000">
                  <a:srgbClr val="3F3F3F"/>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8" name="燕尾形 64"/>
            <p:cNvSpPr>
              <a:spLocks noChangeArrowheads="1"/>
            </p:cNvSpPr>
            <p:nvPr/>
          </p:nvSpPr>
          <p:spPr bwMode="auto">
            <a:xfrm>
              <a:off x="299943" y="285505"/>
              <a:ext cx="252000" cy="252000"/>
            </a:xfrm>
            <a:prstGeom prst="chevron">
              <a:avLst>
                <a:gd name="adj" fmla="val 50000"/>
              </a:avLst>
            </a:prstGeom>
            <a:solidFill>
              <a:srgbClr val="88C680"/>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000000"/>
                </a:solidFill>
                <a:latin typeface="Calibri" pitchFamily="34" charset="0"/>
                <a:sym typeface="宋体" pitchFamily="2" charset="-122"/>
              </a:endParaRPr>
            </a:p>
          </p:txBody>
        </p:sp>
      </p:grpSp>
      <p:grpSp>
        <p:nvGrpSpPr>
          <p:cNvPr id="49" name="Group 21"/>
          <p:cNvGrpSpPr>
            <a:grpSpLocks/>
          </p:cNvGrpSpPr>
          <p:nvPr/>
        </p:nvGrpSpPr>
        <p:grpSpPr bwMode="auto">
          <a:xfrm>
            <a:off x="5604643" y="3905796"/>
            <a:ext cx="509588" cy="509587"/>
            <a:chOff x="0" y="0"/>
            <a:chExt cx="823984" cy="823984"/>
          </a:xfrm>
        </p:grpSpPr>
        <p:sp>
          <p:nvSpPr>
            <p:cNvPr id="50" name="椭圆 66"/>
            <p:cNvSpPr>
              <a:spLocks noChangeArrowheads="1"/>
            </p:cNvSpPr>
            <p:nvPr/>
          </p:nvSpPr>
          <p:spPr bwMode="auto">
            <a:xfrm>
              <a:off x="0" y="0"/>
              <a:ext cx="823984" cy="823984"/>
            </a:xfrm>
            <a:prstGeom prst="ellipse">
              <a:avLst/>
            </a:prstGeom>
            <a:gradFill rotWithShape="1">
              <a:gsLst>
                <a:gs pos="0">
                  <a:srgbClr val="5D7C58"/>
                </a:gs>
                <a:gs pos="50000">
                  <a:srgbClr val="85B37F"/>
                </a:gs>
                <a:gs pos="100000">
                  <a:srgbClr val="A0D69A"/>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51" name="椭圆 67"/>
            <p:cNvSpPr>
              <a:spLocks noChangeArrowheads="1"/>
            </p:cNvSpPr>
            <p:nvPr/>
          </p:nvSpPr>
          <p:spPr bwMode="auto">
            <a:xfrm>
              <a:off x="82053" y="82053"/>
              <a:ext cx="659878" cy="659878"/>
            </a:xfrm>
            <a:prstGeom prst="ellipse">
              <a:avLst/>
            </a:prstGeom>
            <a:gradFill rotWithShape="1">
              <a:gsLst>
                <a:gs pos="0">
                  <a:srgbClr val="0C0C0C"/>
                </a:gs>
                <a:gs pos="100000">
                  <a:srgbClr val="3F3F3F"/>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52" name="燕尾形 68"/>
            <p:cNvSpPr>
              <a:spLocks noChangeArrowheads="1"/>
            </p:cNvSpPr>
            <p:nvPr/>
          </p:nvSpPr>
          <p:spPr bwMode="auto">
            <a:xfrm>
              <a:off x="299943" y="285505"/>
              <a:ext cx="252000" cy="252000"/>
            </a:xfrm>
            <a:prstGeom prst="chevron">
              <a:avLst>
                <a:gd name="adj" fmla="val 50000"/>
              </a:avLst>
            </a:prstGeom>
            <a:solidFill>
              <a:srgbClr val="88C680"/>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000000"/>
                </a:solidFill>
                <a:latin typeface="Calibri" pitchFamily="34" charset="0"/>
                <a:sym typeface="宋体" pitchFamily="2" charset="-122"/>
              </a:endParaRPr>
            </a:p>
          </p:txBody>
        </p:sp>
      </p:grpSp>
      <p:sp>
        <p:nvSpPr>
          <p:cNvPr id="53" name="直接连接符 69"/>
          <p:cNvSpPr>
            <a:spLocks noChangeShapeType="1"/>
          </p:cNvSpPr>
          <p:nvPr/>
        </p:nvSpPr>
        <p:spPr bwMode="auto">
          <a:xfrm>
            <a:off x="2016893"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TextBox 70"/>
          <p:cNvSpPr>
            <a:spLocks noChangeArrowheads="1"/>
          </p:cNvSpPr>
          <p:nvPr/>
        </p:nvSpPr>
        <p:spPr bwMode="auto">
          <a:xfrm>
            <a:off x="2215331"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1</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55" name="TextBox 71"/>
          <p:cNvSpPr>
            <a:spLocks noChangeArrowheads="1"/>
          </p:cNvSpPr>
          <p:nvPr/>
        </p:nvSpPr>
        <p:spPr bwMode="auto">
          <a:xfrm>
            <a:off x="1775520" y="3956542"/>
            <a:ext cx="17190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成本性态分类有局限性</a:t>
            </a:r>
            <a:endParaRPr lang="en-US" sz="2000" dirty="0">
              <a:solidFill>
                <a:srgbClr val="CFE8CC"/>
              </a:solidFill>
              <a:ea typeface="微软雅黑" pitchFamily="34" charset="-122"/>
              <a:sym typeface="Arial" pitchFamily="34" charset="0"/>
            </a:endParaRPr>
          </a:p>
        </p:txBody>
      </p:sp>
      <p:sp>
        <p:nvSpPr>
          <p:cNvPr id="56" name="直接连接符 72"/>
          <p:cNvSpPr>
            <a:spLocks noChangeShapeType="1"/>
          </p:cNvSpPr>
          <p:nvPr/>
        </p:nvSpPr>
        <p:spPr bwMode="auto">
          <a:xfrm>
            <a:off x="4152081"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TextBox 73"/>
          <p:cNvSpPr>
            <a:spLocks noChangeArrowheads="1"/>
          </p:cNvSpPr>
          <p:nvPr/>
        </p:nvSpPr>
        <p:spPr bwMode="auto">
          <a:xfrm>
            <a:off x="4350518"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2</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58" name="直接连接符 74"/>
          <p:cNvSpPr>
            <a:spLocks noChangeShapeType="1"/>
          </p:cNvSpPr>
          <p:nvPr/>
        </p:nvSpPr>
        <p:spPr bwMode="auto">
          <a:xfrm>
            <a:off x="6284093"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TextBox 75"/>
          <p:cNvSpPr>
            <a:spLocks noChangeArrowheads="1"/>
          </p:cNvSpPr>
          <p:nvPr/>
        </p:nvSpPr>
        <p:spPr bwMode="auto">
          <a:xfrm>
            <a:off x="6480943"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3</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62" name="椭圆 79"/>
          <p:cNvSpPr>
            <a:spLocks noChangeArrowheads="1"/>
          </p:cNvSpPr>
          <p:nvPr/>
        </p:nvSpPr>
        <p:spPr bwMode="auto">
          <a:xfrm>
            <a:off x="7927156" y="2997746"/>
            <a:ext cx="2273300" cy="2274887"/>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63" name="椭圆 80"/>
          <p:cNvSpPr>
            <a:spLocks noChangeArrowheads="1"/>
          </p:cNvSpPr>
          <p:nvPr/>
        </p:nvSpPr>
        <p:spPr bwMode="auto">
          <a:xfrm>
            <a:off x="8081143" y="3153321"/>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64" name="椭圆 81"/>
          <p:cNvSpPr>
            <a:spLocks noChangeArrowheads="1"/>
          </p:cNvSpPr>
          <p:nvPr/>
        </p:nvSpPr>
        <p:spPr bwMode="auto">
          <a:xfrm>
            <a:off x="8170043" y="3242221"/>
            <a:ext cx="1792288" cy="1790700"/>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65" name="椭圆 82"/>
          <p:cNvSpPr>
            <a:spLocks noChangeArrowheads="1"/>
          </p:cNvSpPr>
          <p:nvPr/>
        </p:nvSpPr>
        <p:spPr bwMode="auto">
          <a:xfrm>
            <a:off x="8231956" y="3308896"/>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66" name="椭圆 11"/>
          <p:cNvSpPr>
            <a:spLocks noChangeArrowheads="1"/>
          </p:cNvSpPr>
          <p:nvPr/>
        </p:nvSpPr>
        <p:spPr bwMode="auto">
          <a:xfrm>
            <a:off x="7914456" y="2994571"/>
            <a:ext cx="2274887"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grpSp>
        <p:nvGrpSpPr>
          <p:cNvPr id="67" name="Group 40"/>
          <p:cNvGrpSpPr>
            <a:grpSpLocks/>
          </p:cNvGrpSpPr>
          <p:nvPr/>
        </p:nvGrpSpPr>
        <p:grpSpPr bwMode="auto">
          <a:xfrm>
            <a:off x="7777931" y="3905796"/>
            <a:ext cx="508000" cy="509587"/>
            <a:chOff x="0" y="0"/>
            <a:chExt cx="823984" cy="823984"/>
          </a:xfrm>
        </p:grpSpPr>
        <p:sp>
          <p:nvSpPr>
            <p:cNvPr id="68" name="椭圆 85"/>
            <p:cNvSpPr>
              <a:spLocks noChangeArrowheads="1"/>
            </p:cNvSpPr>
            <p:nvPr/>
          </p:nvSpPr>
          <p:spPr bwMode="auto">
            <a:xfrm>
              <a:off x="0" y="0"/>
              <a:ext cx="823984" cy="823984"/>
            </a:xfrm>
            <a:prstGeom prst="ellipse">
              <a:avLst/>
            </a:prstGeom>
            <a:gradFill rotWithShape="1">
              <a:gsLst>
                <a:gs pos="0">
                  <a:srgbClr val="5D7C58"/>
                </a:gs>
                <a:gs pos="50000">
                  <a:srgbClr val="85B37F"/>
                </a:gs>
                <a:gs pos="100000">
                  <a:srgbClr val="A0D69A"/>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69" name="椭圆 86"/>
            <p:cNvSpPr>
              <a:spLocks noChangeArrowheads="1"/>
            </p:cNvSpPr>
            <p:nvPr/>
          </p:nvSpPr>
          <p:spPr bwMode="auto">
            <a:xfrm>
              <a:off x="82053" y="82053"/>
              <a:ext cx="659878" cy="659878"/>
            </a:xfrm>
            <a:prstGeom prst="ellipse">
              <a:avLst/>
            </a:prstGeom>
            <a:gradFill rotWithShape="1">
              <a:gsLst>
                <a:gs pos="0">
                  <a:srgbClr val="0C0C0C"/>
                </a:gs>
                <a:gs pos="100000">
                  <a:srgbClr val="3F3F3F"/>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70" name="燕尾形 87"/>
            <p:cNvSpPr>
              <a:spLocks noChangeArrowheads="1"/>
            </p:cNvSpPr>
            <p:nvPr/>
          </p:nvSpPr>
          <p:spPr bwMode="auto">
            <a:xfrm>
              <a:off x="299943" y="285505"/>
              <a:ext cx="252000" cy="252000"/>
            </a:xfrm>
            <a:prstGeom prst="chevron">
              <a:avLst>
                <a:gd name="adj" fmla="val 50000"/>
              </a:avLst>
            </a:prstGeom>
            <a:solidFill>
              <a:srgbClr val="88C680"/>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000000"/>
                </a:solidFill>
                <a:latin typeface="Calibri" pitchFamily="34" charset="0"/>
                <a:sym typeface="宋体" pitchFamily="2" charset="-122"/>
              </a:endParaRPr>
            </a:p>
          </p:txBody>
        </p:sp>
      </p:grpSp>
      <p:sp>
        <p:nvSpPr>
          <p:cNvPr id="71" name="直接连接符 88"/>
          <p:cNvSpPr>
            <a:spLocks noChangeShapeType="1"/>
          </p:cNvSpPr>
          <p:nvPr/>
        </p:nvSpPr>
        <p:spPr bwMode="auto">
          <a:xfrm>
            <a:off x="8455793"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TextBox 89"/>
          <p:cNvSpPr>
            <a:spLocks noChangeArrowheads="1"/>
          </p:cNvSpPr>
          <p:nvPr/>
        </p:nvSpPr>
        <p:spPr bwMode="auto">
          <a:xfrm>
            <a:off x="8654231"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4</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74" name="TextBox 71"/>
          <p:cNvSpPr>
            <a:spLocks noChangeArrowheads="1"/>
          </p:cNvSpPr>
          <p:nvPr/>
        </p:nvSpPr>
        <p:spPr bwMode="auto">
          <a:xfrm>
            <a:off x="3885595" y="3956542"/>
            <a:ext cx="17190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不符合传统</a:t>
            </a:r>
            <a:endParaRPr lang="en-US" altLang="zh-CN" sz="2000" dirty="0">
              <a:solidFill>
                <a:srgbClr val="CFE8CC"/>
              </a:solidFill>
              <a:ea typeface="微软雅黑" pitchFamily="34" charset="-122"/>
              <a:sym typeface="Arial" pitchFamily="34" charset="0"/>
            </a:endParaRPr>
          </a:p>
          <a:p>
            <a:pPr algn="ctr"/>
            <a:r>
              <a:rPr lang="zh-CN" altLang="en-US" sz="2000" dirty="0">
                <a:solidFill>
                  <a:srgbClr val="CFE8CC"/>
                </a:solidFill>
                <a:ea typeface="微软雅黑" pitchFamily="34" charset="-122"/>
                <a:sym typeface="Arial" pitchFamily="34" charset="0"/>
              </a:rPr>
              <a:t>的成本概念</a:t>
            </a:r>
            <a:endParaRPr lang="en-US" sz="2000" dirty="0">
              <a:solidFill>
                <a:srgbClr val="CFE8CC"/>
              </a:solidFill>
              <a:ea typeface="微软雅黑" pitchFamily="34" charset="-122"/>
              <a:sym typeface="Arial" pitchFamily="34" charset="0"/>
            </a:endParaRPr>
          </a:p>
        </p:txBody>
      </p:sp>
      <p:sp>
        <p:nvSpPr>
          <p:cNvPr id="75" name="TextBox 71"/>
          <p:cNvSpPr>
            <a:spLocks noChangeArrowheads="1"/>
          </p:cNvSpPr>
          <p:nvPr/>
        </p:nvSpPr>
        <p:spPr bwMode="auto">
          <a:xfrm>
            <a:off x="6026087" y="3956542"/>
            <a:ext cx="17190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不能适应长期决策的需要</a:t>
            </a:r>
            <a:endParaRPr lang="en-US" sz="2000" dirty="0">
              <a:solidFill>
                <a:srgbClr val="CFE8CC"/>
              </a:solidFill>
              <a:ea typeface="微软雅黑" pitchFamily="34" charset="-122"/>
              <a:sym typeface="Arial" pitchFamily="34" charset="0"/>
            </a:endParaRPr>
          </a:p>
        </p:txBody>
      </p:sp>
      <p:sp>
        <p:nvSpPr>
          <p:cNvPr id="76" name="TextBox 71"/>
          <p:cNvSpPr>
            <a:spLocks noChangeArrowheads="1"/>
          </p:cNvSpPr>
          <p:nvPr/>
        </p:nvSpPr>
        <p:spPr bwMode="auto">
          <a:xfrm>
            <a:off x="8258257" y="3904754"/>
            <a:ext cx="17190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不适应以成本为依据的定价决策的需要</a:t>
            </a:r>
            <a:endParaRPr lang="en-US" sz="2000" dirty="0">
              <a:solidFill>
                <a:srgbClr val="CFE8CC"/>
              </a:solidFill>
              <a:ea typeface="微软雅黑" pitchFamily="34" charset="-122"/>
              <a:sym typeface="Arial" pitchFamily="34" charset="0"/>
            </a:endParaRPr>
          </a:p>
        </p:txBody>
      </p:sp>
      <p:grpSp>
        <p:nvGrpSpPr>
          <p:cNvPr id="60" name="组合 59"/>
          <p:cNvGrpSpPr/>
          <p:nvPr/>
        </p:nvGrpSpPr>
        <p:grpSpPr>
          <a:xfrm>
            <a:off x="191344" y="92845"/>
            <a:ext cx="5400600" cy="1106246"/>
            <a:chOff x="1271464" y="2420888"/>
            <a:chExt cx="4392488" cy="1106246"/>
          </a:xfrm>
        </p:grpSpPr>
        <p:sp>
          <p:nvSpPr>
            <p:cNvPr id="6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3" name="TextBox 7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8215440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三、对两种方法的评价</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完全成本法的优点</a:t>
            </a:r>
          </a:p>
        </p:txBody>
      </p:sp>
      <p:grpSp>
        <p:nvGrpSpPr>
          <p:cNvPr id="30" name="Group 2"/>
          <p:cNvGrpSpPr>
            <a:grpSpLocks/>
          </p:cNvGrpSpPr>
          <p:nvPr/>
        </p:nvGrpSpPr>
        <p:grpSpPr bwMode="auto">
          <a:xfrm>
            <a:off x="1343472" y="2708920"/>
            <a:ext cx="3354510" cy="2808312"/>
            <a:chOff x="0" y="0"/>
            <a:chExt cx="4374185" cy="3279033"/>
          </a:xfrm>
        </p:grpSpPr>
        <p:grpSp>
          <p:nvGrpSpPr>
            <p:cNvPr id="31" name="Group 3"/>
            <p:cNvGrpSpPr>
              <a:grpSpLocks/>
            </p:cNvGrpSpPr>
            <p:nvPr/>
          </p:nvGrpSpPr>
          <p:grpSpPr bwMode="auto">
            <a:xfrm>
              <a:off x="0" y="14264"/>
              <a:ext cx="4374185" cy="196192"/>
              <a:chOff x="0" y="0"/>
              <a:chExt cx="8747448" cy="182261"/>
            </a:xfrm>
          </p:grpSpPr>
          <p:pic>
            <p:nvPicPr>
              <p:cNvPr id="38"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9"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32"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3"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34"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35"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6"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40" name="Group 12"/>
          <p:cNvGrpSpPr>
            <a:grpSpLocks/>
          </p:cNvGrpSpPr>
          <p:nvPr/>
        </p:nvGrpSpPr>
        <p:grpSpPr bwMode="auto">
          <a:xfrm>
            <a:off x="4380268" y="2708920"/>
            <a:ext cx="3356190" cy="2808312"/>
            <a:chOff x="0" y="0"/>
            <a:chExt cx="4374185" cy="3279033"/>
          </a:xfrm>
        </p:grpSpPr>
        <p:grpSp>
          <p:nvGrpSpPr>
            <p:cNvPr id="41" name="Group 13"/>
            <p:cNvGrpSpPr>
              <a:grpSpLocks/>
            </p:cNvGrpSpPr>
            <p:nvPr/>
          </p:nvGrpSpPr>
          <p:grpSpPr bwMode="auto">
            <a:xfrm>
              <a:off x="0" y="14264"/>
              <a:ext cx="4374185" cy="196192"/>
              <a:chOff x="0" y="0"/>
              <a:chExt cx="8747448" cy="182261"/>
            </a:xfrm>
          </p:grpSpPr>
          <p:pic>
            <p:nvPicPr>
              <p:cNvPr id="48"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9"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42"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3"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44"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45"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6"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7"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50" name="Group 22"/>
          <p:cNvGrpSpPr>
            <a:grpSpLocks/>
          </p:cNvGrpSpPr>
          <p:nvPr/>
        </p:nvGrpSpPr>
        <p:grpSpPr bwMode="auto">
          <a:xfrm>
            <a:off x="7378393" y="2708920"/>
            <a:ext cx="3357871" cy="2808312"/>
            <a:chOff x="0" y="0"/>
            <a:chExt cx="4374185" cy="3279033"/>
          </a:xfrm>
        </p:grpSpPr>
        <p:grpSp>
          <p:nvGrpSpPr>
            <p:cNvPr id="51" name="Group 23"/>
            <p:cNvGrpSpPr>
              <a:grpSpLocks/>
            </p:cNvGrpSpPr>
            <p:nvPr/>
          </p:nvGrpSpPr>
          <p:grpSpPr bwMode="auto">
            <a:xfrm>
              <a:off x="0" y="14264"/>
              <a:ext cx="4374185" cy="196192"/>
              <a:chOff x="0" y="0"/>
              <a:chExt cx="8747448" cy="182261"/>
            </a:xfrm>
          </p:grpSpPr>
          <p:pic>
            <p:nvPicPr>
              <p:cNvPr id="58"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59"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52"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53"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54"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55"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56"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57"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
        <p:nvSpPr>
          <p:cNvPr id="60" name="TextBox 69"/>
          <p:cNvSpPr>
            <a:spLocks noChangeArrowheads="1"/>
          </p:cNvSpPr>
          <p:nvPr/>
        </p:nvSpPr>
        <p:spPr bwMode="auto">
          <a:xfrm>
            <a:off x="2639616"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1</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61" name="TextBox 70"/>
          <p:cNvSpPr>
            <a:spLocks noChangeArrowheads="1"/>
          </p:cNvSpPr>
          <p:nvPr/>
        </p:nvSpPr>
        <p:spPr bwMode="auto">
          <a:xfrm>
            <a:off x="5634924"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2</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62" name="TextBox 71"/>
          <p:cNvSpPr>
            <a:spLocks noChangeArrowheads="1"/>
          </p:cNvSpPr>
          <p:nvPr/>
        </p:nvSpPr>
        <p:spPr bwMode="auto">
          <a:xfrm>
            <a:off x="8688288"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3</a:t>
            </a:r>
            <a:endParaRPr lang="zh-CN" altLang="en-US" sz="2800">
              <a:solidFill>
                <a:srgbClr val="FFFFFF"/>
              </a:solidFill>
              <a:latin typeface="Agency FB" pitchFamily="34" charset="0"/>
              <a:ea typeface="微软雅黑" pitchFamily="34" charset="-122"/>
              <a:sym typeface="Agency FB" pitchFamily="34" charset="0"/>
            </a:endParaRPr>
          </a:p>
        </p:txBody>
      </p:sp>
      <p:sp>
        <p:nvSpPr>
          <p:cNvPr id="63" name="TextBox 72"/>
          <p:cNvSpPr>
            <a:spLocks noChangeArrowheads="1"/>
          </p:cNvSpPr>
          <p:nvPr/>
        </p:nvSpPr>
        <p:spPr bwMode="auto">
          <a:xfrm>
            <a:off x="1934584" y="3894147"/>
            <a:ext cx="20506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使人们重视</a:t>
            </a:r>
            <a:endParaRPr lang="en-US" altLang="zh-CN" sz="2400" dirty="0">
              <a:solidFill>
                <a:schemeClr val="bg1"/>
              </a:solidFill>
              <a:latin typeface="黑体" pitchFamily="2" charset="-122"/>
              <a:ea typeface="黑体" pitchFamily="2" charset="-122"/>
            </a:endParaRPr>
          </a:p>
          <a:p>
            <a:pPr algn="ctr"/>
            <a:r>
              <a:rPr lang="zh-CN" altLang="en-US" sz="2400" dirty="0">
                <a:solidFill>
                  <a:schemeClr val="bg1"/>
                </a:solidFill>
                <a:latin typeface="黑体" pitchFamily="2" charset="-122"/>
                <a:ea typeface="黑体" pitchFamily="2" charset="-122"/>
              </a:rPr>
              <a:t>生产环节</a:t>
            </a:r>
            <a:endParaRPr lang="zh-CN" altLang="en-US" sz="2400" b="1" dirty="0">
              <a:solidFill>
                <a:schemeClr val="bg1"/>
              </a:solidFill>
              <a:latin typeface="黑体" pitchFamily="2" charset="-122"/>
              <a:ea typeface="黑体" pitchFamily="2" charset="-122"/>
            </a:endParaRPr>
          </a:p>
        </p:txBody>
      </p:sp>
      <p:sp>
        <p:nvSpPr>
          <p:cNvPr id="64" name="TextBox 73"/>
          <p:cNvSpPr>
            <a:spLocks noChangeArrowheads="1"/>
          </p:cNvSpPr>
          <p:nvPr/>
        </p:nvSpPr>
        <p:spPr bwMode="auto">
          <a:xfrm>
            <a:off x="5015880" y="3668831"/>
            <a:ext cx="18738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便于直接</a:t>
            </a:r>
            <a:endParaRPr lang="en-US" altLang="zh-CN" sz="2400" dirty="0">
              <a:solidFill>
                <a:schemeClr val="bg1"/>
              </a:solidFill>
              <a:latin typeface="黑体" pitchFamily="2" charset="-122"/>
              <a:ea typeface="黑体" pitchFamily="2" charset="-122"/>
            </a:endParaRPr>
          </a:p>
          <a:p>
            <a:pPr algn="ctr"/>
            <a:r>
              <a:rPr lang="zh-CN" altLang="en-US" sz="2400" dirty="0">
                <a:solidFill>
                  <a:schemeClr val="bg1"/>
                </a:solidFill>
                <a:latin typeface="黑体" pitchFamily="2" charset="-122"/>
                <a:ea typeface="黑体" pitchFamily="2" charset="-122"/>
              </a:rPr>
              <a:t>编制对外</a:t>
            </a:r>
            <a:endParaRPr lang="en-US" altLang="zh-CN" sz="2400" dirty="0">
              <a:solidFill>
                <a:schemeClr val="bg1"/>
              </a:solidFill>
              <a:latin typeface="黑体" pitchFamily="2" charset="-122"/>
              <a:ea typeface="黑体" pitchFamily="2" charset="-122"/>
            </a:endParaRPr>
          </a:p>
          <a:p>
            <a:pPr algn="ctr"/>
            <a:r>
              <a:rPr lang="zh-CN" altLang="en-US" sz="2400" dirty="0">
                <a:solidFill>
                  <a:schemeClr val="bg1"/>
                </a:solidFill>
                <a:latin typeface="黑体" pitchFamily="2" charset="-122"/>
                <a:ea typeface="黑体" pitchFamily="2" charset="-122"/>
              </a:rPr>
              <a:t>财务报表</a:t>
            </a:r>
          </a:p>
        </p:txBody>
      </p:sp>
      <p:sp>
        <p:nvSpPr>
          <p:cNvPr id="65" name="TextBox 74"/>
          <p:cNvSpPr>
            <a:spLocks noChangeArrowheads="1"/>
          </p:cNvSpPr>
          <p:nvPr/>
        </p:nvSpPr>
        <p:spPr bwMode="auto">
          <a:xfrm>
            <a:off x="8009545" y="3515524"/>
            <a:ext cx="20541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成本计算符合人们对传统产品成本概念</a:t>
            </a:r>
            <a:endParaRPr lang="en-US" altLang="zh-CN" sz="2400" dirty="0">
              <a:solidFill>
                <a:schemeClr val="bg1"/>
              </a:solidFill>
              <a:latin typeface="黑体" pitchFamily="2" charset="-122"/>
              <a:ea typeface="黑体" pitchFamily="2" charset="-122"/>
            </a:endParaRPr>
          </a:p>
          <a:p>
            <a:pPr algn="ctr"/>
            <a:r>
              <a:rPr lang="zh-CN" altLang="en-US" sz="2400" dirty="0">
                <a:solidFill>
                  <a:schemeClr val="bg1"/>
                </a:solidFill>
                <a:latin typeface="黑体" pitchFamily="2" charset="-122"/>
                <a:ea typeface="黑体" pitchFamily="2" charset="-122"/>
              </a:rPr>
              <a:t>的认识</a:t>
            </a:r>
          </a:p>
        </p:txBody>
      </p:sp>
      <p:grpSp>
        <p:nvGrpSpPr>
          <p:cNvPr id="66" name="组合 65"/>
          <p:cNvGrpSpPr/>
          <p:nvPr/>
        </p:nvGrpSpPr>
        <p:grpSpPr>
          <a:xfrm>
            <a:off x="191344" y="92845"/>
            <a:ext cx="5400600" cy="1106246"/>
            <a:chOff x="1271464" y="2420888"/>
            <a:chExt cx="4392488" cy="1106246"/>
          </a:xfrm>
        </p:grpSpPr>
        <p:sp>
          <p:nvSpPr>
            <p:cNvPr id="6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68" name="TextBox 67"/>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72802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par>
                                <p:cTn id="8" presetID="9" presetClass="entr" presetSubtype="0"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dissolve">
                                      <p:cBhvr>
                                        <p:cTn id="10" dur="500"/>
                                        <p:tgtEl>
                                          <p:spTgt spid="40"/>
                                        </p:tgtEl>
                                      </p:cBhvr>
                                    </p:animEffect>
                                  </p:childTnLst>
                                </p:cTn>
                              </p:par>
                              <p:par>
                                <p:cTn id="11" presetID="9"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dissolve">
                                      <p:cBhvr>
                                        <p:cTn id="13" dur="500"/>
                                        <p:tgtEl>
                                          <p:spTgt spid="5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dissolve">
                                      <p:cBhvr>
                                        <p:cTn id="16" dur="500"/>
                                        <p:tgtEl>
                                          <p:spTgt spid="60"/>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dissolve">
                                      <p:cBhvr>
                                        <p:cTn id="19" dur="500"/>
                                        <p:tgtEl>
                                          <p:spTgt spid="6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dissolve">
                                      <p:cBhvr>
                                        <p:cTn id="22" dur="500"/>
                                        <p:tgtEl>
                                          <p:spTgt spid="6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dissolve">
                                      <p:cBhvr>
                                        <p:cTn id="25" dur="500"/>
                                        <p:tgtEl>
                                          <p:spTgt spid="6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dissolve">
                                      <p:cBhvr>
                                        <p:cTn id="28" dur="500"/>
                                        <p:tgtEl>
                                          <p:spTgt spid="64"/>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dissolve">
                                      <p:cBhvr>
                                        <p:cTn id="3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三、对两种方法的评价</a:t>
              </a:r>
            </a:p>
          </p:txBody>
        </p:sp>
      </p:grpSp>
      <p:sp>
        <p:nvSpPr>
          <p:cNvPr id="9" name="TextBox 8"/>
          <p:cNvSpPr txBox="1"/>
          <p:nvPr/>
        </p:nvSpPr>
        <p:spPr>
          <a:xfrm>
            <a:off x="313067" y="1657276"/>
            <a:ext cx="4138151"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4.</a:t>
            </a:r>
            <a:r>
              <a:rPr lang="zh-CN" altLang="en-US" sz="2400" dirty="0">
                <a:latin typeface="Times New Roman" pitchFamily="18" charset="0"/>
                <a:cs typeface="Times New Roman" pitchFamily="18" charset="0"/>
              </a:rPr>
              <a:t>完全成本法的缺点</a:t>
            </a:r>
          </a:p>
        </p:txBody>
      </p:sp>
      <p:sp>
        <p:nvSpPr>
          <p:cNvPr id="30" name="椭圆 46"/>
          <p:cNvSpPr>
            <a:spLocks noChangeArrowheads="1"/>
          </p:cNvSpPr>
          <p:nvPr/>
        </p:nvSpPr>
        <p:spPr bwMode="auto">
          <a:xfrm>
            <a:off x="6660281" y="2997746"/>
            <a:ext cx="2274888" cy="2274887"/>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1" name="椭圆 47"/>
          <p:cNvSpPr>
            <a:spLocks noChangeArrowheads="1"/>
          </p:cNvSpPr>
          <p:nvPr/>
        </p:nvSpPr>
        <p:spPr bwMode="auto">
          <a:xfrm>
            <a:off x="6815856" y="3153321"/>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2" name="椭圆 48"/>
          <p:cNvSpPr>
            <a:spLocks noChangeArrowheads="1"/>
          </p:cNvSpPr>
          <p:nvPr/>
        </p:nvSpPr>
        <p:spPr bwMode="auto">
          <a:xfrm>
            <a:off x="6904756" y="3242221"/>
            <a:ext cx="1790700" cy="1790700"/>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3" name="椭圆 49"/>
          <p:cNvSpPr>
            <a:spLocks noChangeArrowheads="1"/>
          </p:cNvSpPr>
          <p:nvPr/>
        </p:nvSpPr>
        <p:spPr bwMode="auto">
          <a:xfrm>
            <a:off x="6966669" y="3308896"/>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4" name="椭圆 11"/>
          <p:cNvSpPr>
            <a:spLocks noChangeArrowheads="1"/>
          </p:cNvSpPr>
          <p:nvPr/>
        </p:nvSpPr>
        <p:spPr bwMode="auto">
          <a:xfrm>
            <a:off x="6649169" y="2994571"/>
            <a:ext cx="2273300"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5" name="椭圆 51"/>
          <p:cNvSpPr>
            <a:spLocks noChangeArrowheads="1"/>
          </p:cNvSpPr>
          <p:nvPr/>
        </p:nvSpPr>
        <p:spPr bwMode="auto">
          <a:xfrm>
            <a:off x="4545731" y="2997746"/>
            <a:ext cx="2274888" cy="2274887"/>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6" name="椭圆 52"/>
          <p:cNvSpPr>
            <a:spLocks noChangeArrowheads="1"/>
          </p:cNvSpPr>
          <p:nvPr/>
        </p:nvSpPr>
        <p:spPr bwMode="auto">
          <a:xfrm>
            <a:off x="4701306" y="3153321"/>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7" name="椭圆 53"/>
          <p:cNvSpPr>
            <a:spLocks noChangeArrowheads="1"/>
          </p:cNvSpPr>
          <p:nvPr/>
        </p:nvSpPr>
        <p:spPr bwMode="auto">
          <a:xfrm>
            <a:off x="4790206" y="3242221"/>
            <a:ext cx="1790700" cy="1790700"/>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8" name="椭圆 54"/>
          <p:cNvSpPr>
            <a:spLocks noChangeArrowheads="1"/>
          </p:cNvSpPr>
          <p:nvPr/>
        </p:nvSpPr>
        <p:spPr bwMode="auto">
          <a:xfrm>
            <a:off x="4852119" y="3308896"/>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9" name="椭圆 11"/>
          <p:cNvSpPr>
            <a:spLocks noChangeArrowheads="1"/>
          </p:cNvSpPr>
          <p:nvPr/>
        </p:nvSpPr>
        <p:spPr bwMode="auto">
          <a:xfrm>
            <a:off x="4534619" y="2994571"/>
            <a:ext cx="2273300"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0" name="椭圆 56"/>
          <p:cNvSpPr>
            <a:spLocks noChangeArrowheads="1"/>
          </p:cNvSpPr>
          <p:nvPr/>
        </p:nvSpPr>
        <p:spPr bwMode="auto">
          <a:xfrm>
            <a:off x="2423244" y="3027908"/>
            <a:ext cx="2273300" cy="2273300"/>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1" name="椭圆 57"/>
          <p:cNvSpPr>
            <a:spLocks noChangeArrowheads="1"/>
          </p:cNvSpPr>
          <p:nvPr/>
        </p:nvSpPr>
        <p:spPr bwMode="auto">
          <a:xfrm>
            <a:off x="2577231" y="3181896"/>
            <a:ext cx="1963738" cy="1963737"/>
          </a:xfrm>
          <a:prstGeom prst="ellipse">
            <a:avLst/>
          </a:prstGeom>
          <a:blipFill dpi="0" rotWithShape="1">
            <a:blip r:embed="rId3"/>
            <a:srcRect/>
            <a:tile tx="0" ty="0" sx="100000" sy="100000" flip="none" algn="tl"/>
          </a:blip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2" name="椭圆 58"/>
          <p:cNvSpPr>
            <a:spLocks noChangeArrowheads="1"/>
          </p:cNvSpPr>
          <p:nvPr/>
        </p:nvSpPr>
        <p:spPr bwMode="auto">
          <a:xfrm>
            <a:off x="2666131" y="3270796"/>
            <a:ext cx="1790700" cy="1792287"/>
          </a:xfrm>
          <a:prstGeom prst="ellipse">
            <a:avLst/>
          </a:prstGeom>
          <a:gradFill rotWithShape="1">
            <a:gsLst>
              <a:gs pos="0">
                <a:srgbClr val="CCF80E"/>
              </a:gs>
              <a:gs pos="45000">
                <a:srgbClr val="AFDC0B"/>
              </a:gs>
              <a:gs pos="100000">
                <a:srgbClr val="CDFF19"/>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3" name="椭圆 59"/>
          <p:cNvSpPr>
            <a:spLocks noChangeArrowheads="1"/>
          </p:cNvSpPr>
          <p:nvPr/>
        </p:nvSpPr>
        <p:spPr bwMode="auto">
          <a:xfrm>
            <a:off x="2728044" y="3337471"/>
            <a:ext cx="1668462" cy="1668462"/>
          </a:xfrm>
          <a:prstGeom prst="ellipse">
            <a:avLst/>
          </a:prstGeom>
          <a:solidFill>
            <a:srgbClr val="0C0C0C"/>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4" name="椭圆 11"/>
          <p:cNvSpPr>
            <a:spLocks noChangeArrowheads="1"/>
          </p:cNvSpPr>
          <p:nvPr/>
        </p:nvSpPr>
        <p:spPr bwMode="auto">
          <a:xfrm>
            <a:off x="2410544" y="3023146"/>
            <a:ext cx="2274887" cy="1446212"/>
          </a:xfrm>
          <a:custGeom>
            <a:avLst/>
            <a:gdLst>
              <a:gd name="T0" fmla="*/ 1584176 w 3168352"/>
              <a:gd name="T1" fmla="*/ 0 h 2015570"/>
              <a:gd name="T2" fmla="*/ 3168352 w 3168352"/>
              <a:gd name="T3" fmla="*/ 1584176 h 2015570"/>
              <a:gd name="T4" fmla="*/ 3134686 w 3168352"/>
              <a:gd name="T5" fmla="*/ 1909203 h 2015570"/>
              <a:gd name="T6" fmla="*/ 1545442 w 3168352"/>
              <a:gd name="T7" fmla="*/ 1285081 h 2015570"/>
              <a:gd name="T8" fmla="*/ 33666 w 3168352"/>
              <a:gd name="T9" fmla="*/ 1909203 h 2015570"/>
              <a:gd name="T10" fmla="*/ 0 w 3168352"/>
              <a:gd name="T11" fmla="*/ 1584176 h 2015570"/>
              <a:gd name="T12" fmla="*/ 1584176 w 3168352"/>
              <a:gd name="T13" fmla="*/ 0 h 2015570"/>
              <a:gd name="T14" fmla="*/ 0 60000 65536"/>
              <a:gd name="T15" fmla="*/ 0 60000 65536"/>
              <a:gd name="T16" fmla="*/ 0 60000 65536"/>
              <a:gd name="T17" fmla="*/ 0 60000 65536"/>
              <a:gd name="T18" fmla="*/ 0 60000 65536"/>
              <a:gd name="T19" fmla="*/ 0 60000 65536"/>
              <a:gd name="T20" fmla="*/ 0 60000 65536"/>
              <a:gd name="T21" fmla="*/ 0 w 3168352"/>
              <a:gd name="T22" fmla="*/ 0 h 2015570"/>
              <a:gd name="T23" fmla="*/ 3168352 w 3168352"/>
              <a:gd name="T24" fmla="*/ 2015570 h 20155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352" h="2015570">
                <a:moveTo>
                  <a:pt x="1584176" y="0"/>
                </a:moveTo>
                <a:cubicBezTo>
                  <a:pt x="2459092" y="0"/>
                  <a:pt x="3168352" y="709260"/>
                  <a:pt x="3168352" y="1584176"/>
                </a:cubicBezTo>
                <a:cubicBezTo>
                  <a:pt x="3168352" y="1695599"/>
                  <a:pt x="3156849" y="1804335"/>
                  <a:pt x="3134686" y="1909203"/>
                </a:cubicBezTo>
                <a:cubicBezTo>
                  <a:pt x="3153578" y="1618034"/>
                  <a:pt x="2723583" y="412467"/>
                  <a:pt x="1545442" y="1285081"/>
                </a:cubicBezTo>
                <a:cubicBezTo>
                  <a:pt x="367301" y="2157695"/>
                  <a:pt x="91735" y="2075485"/>
                  <a:pt x="33666" y="1909203"/>
                </a:cubicBezTo>
                <a:cubicBezTo>
                  <a:pt x="11503" y="1804335"/>
                  <a:pt x="0" y="1695599"/>
                  <a:pt x="0" y="1584176"/>
                </a:cubicBezTo>
                <a:cubicBezTo>
                  <a:pt x="0" y="709260"/>
                  <a:pt x="709260" y="0"/>
                  <a:pt x="1584176" y="0"/>
                </a:cubicBezTo>
                <a:close/>
              </a:path>
            </a:pathLst>
          </a:custGeom>
          <a:solidFill>
            <a:srgbClr val="FFFFFF">
              <a:alpha val="9999"/>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grpSp>
        <p:nvGrpSpPr>
          <p:cNvPr id="45" name="Group 17"/>
          <p:cNvGrpSpPr>
            <a:grpSpLocks/>
          </p:cNvGrpSpPr>
          <p:nvPr/>
        </p:nvGrpSpPr>
        <p:grpSpPr bwMode="auto">
          <a:xfrm>
            <a:off x="4396506" y="3905796"/>
            <a:ext cx="508000" cy="509587"/>
            <a:chOff x="0" y="0"/>
            <a:chExt cx="823984" cy="823984"/>
          </a:xfrm>
        </p:grpSpPr>
        <p:sp>
          <p:nvSpPr>
            <p:cNvPr id="46" name="椭圆 62"/>
            <p:cNvSpPr>
              <a:spLocks noChangeArrowheads="1"/>
            </p:cNvSpPr>
            <p:nvPr/>
          </p:nvSpPr>
          <p:spPr bwMode="auto">
            <a:xfrm>
              <a:off x="0" y="0"/>
              <a:ext cx="823984" cy="823984"/>
            </a:xfrm>
            <a:prstGeom prst="ellipse">
              <a:avLst/>
            </a:prstGeom>
            <a:gradFill rotWithShape="1">
              <a:gsLst>
                <a:gs pos="0">
                  <a:srgbClr val="5D7C58"/>
                </a:gs>
                <a:gs pos="50000">
                  <a:srgbClr val="85B37F"/>
                </a:gs>
                <a:gs pos="100000">
                  <a:srgbClr val="A0D69A"/>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7" name="椭圆 63"/>
            <p:cNvSpPr>
              <a:spLocks noChangeArrowheads="1"/>
            </p:cNvSpPr>
            <p:nvPr/>
          </p:nvSpPr>
          <p:spPr bwMode="auto">
            <a:xfrm>
              <a:off x="82053" y="82053"/>
              <a:ext cx="659878" cy="659878"/>
            </a:xfrm>
            <a:prstGeom prst="ellipse">
              <a:avLst/>
            </a:prstGeom>
            <a:gradFill rotWithShape="1">
              <a:gsLst>
                <a:gs pos="0">
                  <a:srgbClr val="0C0C0C"/>
                </a:gs>
                <a:gs pos="100000">
                  <a:srgbClr val="3F3F3F"/>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8" name="燕尾形 64"/>
            <p:cNvSpPr>
              <a:spLocks noChangeArrowheads="1"/>
            </p:cNvSpPr>
            <p:nvPr/>
          </p:nvSpPr>
          <p:spPr bwMode="auto">
            <a:xfrm>
              <a:off x="299943" y="285505"/>
              <a:ext cx="252000" cy="252000"/>
            </a:xfrm>
            <a:prstGeom prst="chevron">
              <a:avLst>
                <a:gd name="adj" fmla="val 50000"/>
              </a:avLst>
            </a:prstGeom>
            <a:solidFill>
              <a:srgbClr val="88C680"/>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000000"/>
                </a:solidFill>
                <a:latin typeface="Calibri" pitchFamily="34" charset="0"/>
                <a:sym typeface="宋体" pitchFamily="2" charset="-122"/>
              </a:endParaRPr>
            </a:p>
          </p:txBody>
        </p:sp>
      </p:grpSp>
      <p:grpSp>
        <p:nvGrpSpPr>
          <p:cNvPr id="49" name="Group 21"/>
          <p:cNvGrpSpPr>
            <a:grpSpLocks/>
          </p:cNvGrpSpPr>
          <p:nvPr/>
        </p:nvGrpSpPr>
        <p:grpSpPr bwMode="auto">
          <a:xfrm>
            <a:off x="6511056" y="3905796"/>
            <a:ext cx="509588" cy="509587"/>
            <a:chOff x="0" y="0"/>
            <a:chExt cx="823984" cy="823984"/>
          </a:xfrm>
        </p:grpSpPr>
        <p:sp>
          <p:nvSpPr>
            <p:cNvPr id="50" name="椭圆 66"/>
            <p:cNvSpPr>
              <a:spLocks noChangeArrowheads="1"/>
            </p:cNvSpPr>
            <p:nvPr/>
          </p:nvSpPr>
          <p:spPr bwMode="auto">
            <a:xfrm>
              <a:off x="0" y="0"/>
              <a:ext cx="823984" cy="823984"/>
            </a:xfrm>
            <a:prstGeom prst="ellipse">
              <a:avLst/>
            </a:prstGeom>
            <a:gradFill rotWithShape="1">
              <a:gsLst>
                <a:gs pos="0">
                  <a:srgbClr val="5D7C58"/>
                </a:gs>
                <a:gs pos="50000">
                  <a:srgbClr val="85B37F"/>
                </a:gs>
                <a:gs pos="100000">
                  <a:srgbClr val="A0D69A"/>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51" name="椭圆 67"/>
            <p:cNvSpPr>
              <a:spLocks noChangeArrowheads="1"/>
            </p:cNvSpPr>
            <p:nvPr/>
          </p:nvSpPr>
          <p:spPr bwMode="auto">
            <a:xfrm>
              <a:off x="82053" y="82053"/>
              <a:ext cx="659878" cy="659878"/>
            </a:xfrm>
            <a:prstGeom prst="ellipse">
              <a:avLst/>
            </a:prstGeom>
            <a:gradFill rotWithShape="1">
              <a:gsLst>
                <a:gs pos="0">
                  <a:srgbClr val="0C0C0C"/>
                </a:gs>
                <a:gs pos="100000">
                  <a:srgbClr val="3F3F3F"/>
                </a:gs>
              </a:gsLst>
              <a:lin ang="162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52" name="燕尾形 68"/>
            <p:cNvSpPr>
              <a:spLocks noChangeArrowheads="1"/>
            </p:cNvSpPr>
            <p:nvPr/>
          </p:nvSpPr>
          <p:spPr bwMode="auto">
            <a:xfrm>
              <a:off x="299943" y="285505"/>
              <a:ext cx="252000" cy="252000"/>
            </a:xfrm>
            <a:prstGeom prst="chevron">
              <a:avLst>
                <a:gd name="adj" fmla="val 50000"/>
              </a:avLst>
            </a:prstGeom>
            <a:solidFill>
              <a:srgbClr val="88C680"/>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000000"/>
                </a:solidFill>
                <a:latin typeface="Calibri" pitchFamily="34" charset="0"/>
                <a:sym typeface="宋体" pitchFamily="2" charset="-122"/>
              </a:endParaRPr>
            </a:p>
          </p:txBody>
        </p:sp>
      </p:grpSp>
      <p:sp>
        <p:nvSpPr>
          <p:cNvPr id="53" name="直接连接符 69"/>
          <p:cNvSpPr>
            <a:spLocks noChangeShapeType="1"/>
          </p:cNvSpPr>
          <p:nvPr/>
        </p:nvSpPr>
        <p:spPr bwMode="auto">
          <a:xfrm>
            <a:off x="2923306"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TextBox 70"/>
          <p:cNvSpPr>
            <a:spLocks noChangeArrowheads="1"/>
          </p:cNvSpPr>
          <p:nvPr/>
        </p:nvSpPr>
        <p:spPr bwMode="auto">
          <a:xfrm>
            <a:off x="3121744"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1</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55" name="TextBox 71"/>
          <p:cNvSpPr>
            <a:spLocks noChangeArrowheads="1"/>
          </p:cNvSpPr>
          <p:nvPr/>
        </p:nvSpPr>
        <p:spPr bwMode="auto">
          <a:xfrm>
            <a:off x="2681933" y="3861048"/>
            <a:ext cx="17190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提供的成本资料不便于预测和决策分析</a:t>
            </a:r>
            <a:endParaRPr lang="en-US" sz="2000" dirty="0">
              <a:solidFill>
                <a:srgbClr val="CFE8CC"/>
              </a:solidFill>
              <a:ea typeface="微软雅黑" pitchFamily="34" charset="-122"/>
              <a:sym typeface="Arial" pitchFamily="34" charset="0"/>
            </a:endParaRPr>
          </a:p>
        </p:txBody>
      </p:sp>
      <p:sp>
        <p:nvSpPr>
          <p:cNvPr id="56" name="直接连接符 72"/>
          <p:cNvSpPr>
            <a:spLocks noChangeShapeType="1"/>
          </p:cNvSpPr>
          <p:nvPr/>
        </p:nvSpPr>
        <p:spPr bwMode="auto">
          <a:xfrm>
            <a:off x="5058494"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TextBox 73"/>
          <p:cNvSpPr>
            <a:spLocks noChangeArrowheads="1"/>
          </p:cNvSpPr>
          <p:nvPr/>
        </p:nvSpPr>
        <p:spPr bwMode="auto">
          <a:xfrm>
            <a:off x="5256931"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2</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58" name="直接连接符 74"/>
          <p:cNvSpPr>
            <a:spLocks noChangeShapeType="1"/>
          </p:cNvSpPr>
          <p:nvPr/>
        </p:nvSpPr>
        <p:spPr bwMode="auto">
          <a:xfrm>
            <a:off x="7190506" y="3880396"/>
            <a:ext cx="1263650" cy="0"/>
          </a:xfrm>
          <a:prstGeom prst="line">
            <a:avLst/>
          </a:prstGeom>
          <a:noFill/>
          <a:ln w="19050" cap="flat" cmpd="sng">
            <a:solidFill>
              <a:srgbClr val="B88C0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TextBox 75"/>
          <p:cNvSpPr>
            <a:spLocks noChangeArrowheads="1"/>
          </p:cNvSpPr>
          <p:nvPr/>
        </p:nvSpPr>
        <p:spPr bwMode="auto">
          <a:xfrm>
            <a:off x="7387356" y="3440658"/>
            <a:ext cx="9271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3200" b="1">
                <a:solidFill>
                  <a:schemeClr val="bg1"/>
                </a:solidFill>
                <a:latin typeface="Eras Demi ITC" pitchFamily="34" charset="0"/>
                <a:ea typeface="微软雅黑" pitchFamily="34" charset="-122"/>
                <a:sym typeface="Eras Demi ITC" pitchFamily="34" charset="0"/>
              </a:rPr>
              <a:t>0</a:t>
            </a:r>
            <a:r>
              <a:rPr lang="en-US" sz="3200" b="1">
                <a:solidFill>
                  <a:srgbClr val="FFFF00"/>
                </a:solidFill>
                <a:latin typeface="Eras Demi ITC" pitchFamily="34" charset="0"/>
                <a:ea typeface="微软雅黑" pitchFamily="34" charset="-122"/>
                <a:sym typeface="Eras Demi ITC" pitchFamily="34" charset="0"/>
              </a:rPr>
              <a:t>3</a:t>
            </a:r>
            <a:endParaRPr lang="zh-CN" altLang="en-US" sz="3200" b="1">
              <a:solidFill>
                <a:srgbClr val="FFFF00"/>
              </a:solidFill>
              <a:latin typeface="Eras Demi ITC" pitchFamily="34" charset="0"/>
              <a:ea typeface="微软雅黑" pitchFamily="34" charset="-122"/>
              <a:sym typeface="Eras Demi ITC" pitchFamily="34" charset="0"/>
            </a:endParaRPr>
          </a:p>
        </p:txBody>
      </p:sp>
      <p:sp>
        <p:nvSpPr>
          <p:cNvPr id="74" name="TextBox 71"/>
          <p:cNvSpPr>
            <a:spLocks noChangeArrowheads="1"/>
          </p:cNvSpPr>
          <p:nvPr/>
        </p:nvSpPr>
        <p:spPr bwMode="auto">
          <a:xfrm>
            <a:off x="4792008" y="3861048"/>
            <a:ext cx="17190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确定的分期损益难以被管理部门所理解</a:t>
            </a:r>
            <a:endParaRPr lang="en-US" sz="2000" dirty="0">
              <a:solidFill>
                <a:srgbClr val="CFE8CC"/>
              </a:solidFill>
              <a:ea typeface="微软雅黑" pitchFamily="34" charset="-122"/>
              <a:sym typeface="Arial" pitchFamily="34" charset="0"/>
            </a:endParaRPr>
          </a:p>
        </p:txBody>
      </p:sp>
      <p:sp>
        <p:nvSpPr>
          <p:cNvPr id="75" name="TextBox 71"/>
          <p:cNvSpPr>
            <a:spLocks noChangeArrowheads="1"/>
          </p:cNvSpPr>
          <p:nvPr/>
        </p:nvSpPr>
        <p:spPr bwMode="auto">
          <a:xfrm>
            <a:off x="6932500" y="3861048"/>
            <a:ext cx="17190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rgbClr val="CFE8CC"/>
                </a:solidFill>
                <a:ea typeface="微软雅黑" pitchFamily="34" charset="-122"/>
                <a:sym typeface="Arial" pitchFamily="34" charset="0"/>
              </a:rPr>
              <a:t>固定制造费用的分摊</a:t>
            </a:r>
            <a:endParaRPr lang="en-US" altLang="zh-CN" sz="2000" dirty="0">
              <a:solidFill>
                <a:srgbClr val="CFE8CC"/>
              </a:solidFill>
              <a:ea typeface="微软雅黑" pitchFamily="34" charset="-122"/>
              <a:sym typeface="Arial" pitchFamily="34" charset="0"/>
            </a:endParaRPr>
          </a:p>
          <a:p>
            <a:pPr algn="ctr"/>
            <a:r>
              <a:rPr lang="zh-CN" altLang="en-US" sz="2000" dirty="0">
                <a:solidFill>
                  <a:srgbClr val="CFE8CC"/>
                </a:solidFill>
                <a:ea typeface="微软雅黑" pitchFamily="34" charset="-122"/>
                <a:sym typeface="Arial" pitchFamily="34" charset="0"/>
              </a:rPr>
              <a:t>十分繁琐</a:t>
            </a:r>
            <a:endParaRPr lang="en-US" sz="2000" dirty="0">
              <a:solidFill>
                <a:srgbClr val="CFE8CC"/>
              </a:solidFill>
              <a:ea typeface="微软雅黑" pitchFamily="34" charset="-122"/>
              <a:sym typeface="Arial" pitchFamily="34" charset="0"/>
            </a:endParaRPr>
          </a:p>
        </p:txBody>
      </p:sp>
      <p:grpSp>
        <p:nvGrpSpPr>
          <p:cNvPr id="60" name="组合 59"/>
          <p:cNvGrpSpPr/>
          <p:nvPr/>
        </p:nvGrpSpPr>
        <p:grpSpPr>
          <a:xfrm>
            <a:off x="191344" y="92845"/>
            <a:ext cx="5400600" cy="1106246"/>
            <a:chOff x="1271464" y="2420888"/>
            <a:chExt cx="4392488" cy="1106246"/>
          </a:xfrm>
        </p:grpSpPr>
        <p:sp>
          <p:nvSpPr>
            <p:cNvPr id="6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62" name="TextBox 61"/>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544018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一、认识变动成本法</a:t>
              </a:r>
            </a:p>
          </p:txBody>
        </p:sp>
      </p:grpSp>
      <p:sp>
        <p:nvSpPr>
          <p:cNvPr id="9" name="TextBox 8"/>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含义</a:t>
            </a:r>
            <a:endParaRPr lang="zh-CN" sz="2400" dirty="0">
              <a:latin typeface="Times New Roman" pitchFamily="18" charset="0"/>
              <a:cs typeface="Times New Roman" pitchFamily="18" charset="0"/>
            </a:endParaRPr>
          </a:p>
        </p:txBody>
      </p:sp>
      <p:sp>
        <p:nvSpPr>
          <p:cNvPr id="12" name="矩形 11"/>
          <p:cNvSpPr/>
          <p:nvPr/>
        </p:nvSpPr>
        <p:spPr>
          <a:xfrm>
            <a:off x="767408" y="2439975"/>
            <a:ext cx="10729192" cy="332398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2"/>
                </a:solidFill>
                <a:latin typeface="+mn-ea"/>
              </a:rPr>
              <a:t>完全成本法认为</a:t>
            </a:r>
            <a:r>
              <a:rPr lang="zh-CN" altLang="en-US" sz="2400" dirty="0">
                <a:latin typeface="+mn-ea"/>
              </a:rPr>
              <a:t>：固定制造费用虽然同企业生产能力的形成和正常维护相关联，但它是产品最终形成不可缺少的，应与生产过程中发生的直接材料、直接人工和变动制造费用一样，汇集于产品，成为产品成本的一个组成部分，随产品而流动，产品销售之后，应将它计入产品销售成本，从销售收入中补偿；如果产品尚未销售，则应计入产品存货，作为流动资产的一部分，结转到下期，使本期已销售的产品和期末在产品、产成品存货具有相同的成本构成。</a:t>
            </a:r>
          </a:p>
        </p:txBody>
      </p:sp>
      <p:grpSp>
        <p:nvGrpSpPr>
          <p:cNvPr id="10" name="组合 9"/>
          <p:cNvGrpSpPr/>
          <p:nvPr/>
        </p:nvGrpSpPr>
        <p:grpSpPr>
          <a:xfrm>
            <a:off x="191344" y="92845"/>
            <a:ext cx="5400600" cy="1106246"/>
            <a:chOff x="1271464" y="2420888"/>
            <a:chExt cx="4392488" cy="1106246"/>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872027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一、认识变动成本法</a:t>
              </a:r>
            </a:p>
          </p:txBody>
        </p:sp>
      </p:grpSp>
      <p:sp>
        <p:nvSpPr>
          <p:cNvPr id="9" name="TextBox 8"/>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含义</a:t>
            </a:r>
            <a:endParaRPr lang="zh-CN" sz="2400" dirty="0">
              <a:latin typeface="Times New Roman" pitchFamily="18" charset="0"/>
              <a:cs typeface="Times New Roman" pitchFamily="18" charset="0"/>
            </a:endParaRPr>
          </a:p>
        </p:txBody>
      </p:sp>
      <p:sp>
        <p:nvSpPr>
          <p:cNvPr id="12" name="矩形 11"/>
          <p:cNvSpPr/>
          <p:nvPr/>
        </p:nvSpPr>
        <p:spPr>
          <a:xfrm>
            <a:off x="767408" y="2439975"/>
            <a:ext cx="10729192" cy="324127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2"/>
                </a:solidFill>
                <a:latin typeface="+mn-ea"/>
              </a:rPr>
              <a:t>变动成本法</a:t>
            </a:r>
            <a:r>
              <a:rPr lang="zh-CN" altLang="en-US" sz="2400" dirty="0">
                <a:solidFill>
                  <a:schemeClr val="tx1"/>
                </a:solidFill>
                <a:latin typeface="+mn-ea"/>
              </a:rPr>
              <a:t>将全部成本按性态分为变动成本与固定成本两类。为产品生产而耗费的直接材料、直接人工、变动制造费用等随产量变动的生产成本计入产品成本，因为，这些费用是产量的函数，应随产品而流动。</a:t>
            </a:r>
            <a:endParaRPr lang="en-US" altLang="zh-CN" sz="2400" dirty="0">
              <a:solidFill>
                <a:schemeClr val="tx1"/>
              </a:solidFill>
              <a:latin typeface="+mn-ea"/>
            </a:endParaRPr>
          </a:p>
          <a:p>
            <a:pPr>
              <a:lnSpc>
                <a:spcPts val="4200"/>
              </a:lnSpc>
            </a:pPr>
            <a:r>
              <a:rPr lang="zh-CN" altLang="en-US" sz="2400" dirty="0">
                <a:solidFill>
                  <a:schemeClr val="tx1"/>
                </a:solidFill>
                <a:latin typeface="+mn-ea"/>
              </a:rPr>
              <a:t>固定制造费用的发生主要是定期地创造了可供利用的生产能力，为企业提供一定的生产经营条件，这些生产经营条件一经形成，不管其实际利用程度如何，有关费用照样发生。</a:t>
            </a:r>
          </a:p>
        </p:txBody>
      </p:sp>
      <p:grpSp>
        <p:nvGrpSpPr>
          <p:cNvPr id="10" name="组合 9"/>
          <p:cNvGrpSpPr/>
          <p:nvPr/>
        </p:nvGrpSpPr>
        <p:grpSpPr>
          <a:xfrm>
            <a:off x="191344" y="92845"/>
            <a:ext cx="5400600" cy="1106246"/>
            <a:chOff x="1271464" y="2420888"/>
            <a:chExt cx="4392488" cy="1106246"/>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42751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一、认识变动成本法</a:t>
              </a:r>
            </a:p>
          </p:txBody>
        </p:sp>
      </p:grpSp>
      <p:sp>
        <p:nvSpPr>
          <p:cNvPr id="9" name="TextBox 8"/>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含义</a:t>
            </a:r>
            <a:endParaRPr lang="zh-CN" sz="2400" dirty="0">
              <a:latin typeface="Times New Roman" pitchFamily="18" charset="0"/>
              <a:cs typeface="Times New Roman" pitchFamily="18" charset="0"/>
            </a:endParaRP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448" y="2132856"/>
            <a:ext cx="9754870"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组合 9"/>
          <p:cNvGrpSpPr/>
          <p:nvPr/>
        </p:nvGrpSpPr>
        <p:grpSpPr>
          <a:xfrm>
            <a:off x="191344" y="92845"/>
            <a:ext cx="5400600" cy="1106246"/>
            <a:chOff x="1271464" y="2420888"/>
            <a:chExt cx="4392488" cy="1106246"/>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974683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5454" y="836712"/>
            <a:ext cx="4835310" cy="822325"/>
            <a:chOff x="11113" y="950913"/>
            <a:chExt cx="5445943" cy="822325"/>
          </a:xfrm>
        </p:grpSpPr>
        <p:pic>
          <p:nvPicPr>
            <p:cNvPr id="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一、认识变动成本法</a:t>
              </a:r>
            </a:p>
          </p:txBody>
        </p:sp>
      </p:grpSp>
      <p:sp>
        <p:nvSpPr>
          <p:cNvPr id="9" name="TextBox 8"/>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特点</a:t>
            </a:r>
            <a:endParaRPr lang="zh-CN" sz="2400" dirty="0">
              <a:latin typeface="Times New Roman" pitchFamily="18" charset="0"/>
              <a:cs typeface="Times New Roman" pitchFamily="18" charset="0"/>
            </a:endParaRPr>
          </a:p>
        </p:txBody>
      </p:sp>
      <p:grpSp>
        <p:nvGrpSpPr>
          <p:cNvPr id="10" name="Group 2"/>
          <p:cNvGrpSpPr>
            <a:grpSpLocks/>
          </p:cNvGrpSpPr>
          <p:nvPr/>
        </p:nvGrpSpPr>
        <p:grpSpPr bwMode="auto">
          <a:xfrm>
            <a:off x="1343472" y="2708920"/>
            <a:ext cx="3354510" cy="2808312"/>
            <a:chOff x="0" y="0"/>
            <a:chExt cx="4374185" cy="3279033"/>
          </a:xfrm>
        </p:grpSpPr>
        <p:grpSp>
          <p:nvGrpSpPr>
            <p:cNvPr id="11" name="Group 3"/>
            <p:cNvGrpSpPr>
              <a:grpSpLocks/>
            </p:cNvGrpSpPr>
            <p:nvPr/>
          </p:nvGrpSpPr>
          <p:grpSpPr bwMode="auto">
            <a:xfrm>
              <a:off x="0" y="14264"/>
              <a:ext cx="4374185" cy="196192"/>
              <a:chOff x="0" y="0"/>
              <a:chExt cx="8747448" cy="182261"/>
            </a:xfrm>
          </p:grpSpPr>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0"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grpSp>
        <p:sp>
          <p:nvSpPr>
            <p:cNvPr id="13"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14"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sp>
          <p:nvSpPr>
            <p:cNvPr id="15"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mn-ea"/>
                <a:ea typeface="+mn-ea"/>
                <a:sym typeface="宋体" pitchFamily="2" charset="-122"/>
              </a:endParaRPr>
            </a:p>
          </p:txBody>
        </p:sp>
        <p:sp>
          <p:nvSpPr>
            <p:cNvPr id="16"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17"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18"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grpSp>
      <p:grpSp>
        <p:nvGrpSpPr>
          <p:cNvPr id="21" name="Group 12"/>
          <p:cNvGrpSpPr>
            <a:grpSpLocks/>
          </p:cNvGrpSpPr>
          <p:nvPr/>
        </p:nvGrpSpPr>
        <p:grpSpPr bwMode="auto">
          <a:xfrm>
            <a:off x="4380268" y="2708920"/>
            <a:ext cx="3356190" cy="2808312"/>
            <a:chOff x="0" y="0"/>
            <a:chExt cx="4374185" cy="3279033"/>
          </a:xfrm>
        </p:grpSpPr>
        <p:grpSp>
          <p:nvGrpSpPr>
            <p:cNvPr id="22" name="Group 13"/>
            <p:cNvGrpSpPr>
              <a:grpSpLocks/>
            </p:cNvGrpSpPr>
            <p:nvPr/>
          </p:nvGrpSpPr>
          <p:grpSpPr bwMode="auto">
            <a:xfrm>
              <a:off x="0" y="14264"/>
              <a:ext cx="4374185" cy="196192"/>
              <a:chOff x="0" y="0"/>
              <a:chExt cx="8747448" cy="182261"/>
            </a:xfrm>
          </p:grpSpPr>
          <p:pic>
            <p:nvPicPr>
              <p:cNvPr id="29"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0"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grpSp>
        <p:sp>
          <p:nvSpPr>
            <p:cNvPr id="23"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24"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sp>
          <p:nvSpPr>
            <p:cNvPr id="25"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mn-ea"/>
                <a:ea typeface="+mn-ea"/>
                <a:sym typeface="宋体" pitchFamily="2" charset="-122"/>
              </a:endParaRPr>
            </a:p>
          </p:txBody>
        </p:sp>
        <p:sp>
          <p:nvSpPr>
            <p:cNvPr id="26"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27"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28"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grpSp>
      <p:grpSp>
        <p:nvGrpSpPr>
          <p:cNvPr id="31" name="Group 22"/>
          <p:cNvGrpSpPr>
            <a:grpSpLocks/>
          </p:cNvGrpSpPr>
          <p:nvPr/>
        </p:nvGrpSpPr>
        <p:grpSpPr bwMode="auto">
          <a:xfrm>
            <a:off x="7378393" y="2708920"/>
            <a:ext cx="3357871" cy="2808312"/>
            <a:chOff x="0" y="0"/>
            <a:chExt cx="4374185" cy="3279033"/>
          </a:xfrm>
        </p:grpSpPr>
        <p:grpSp>
          <p:nvGrpSpPr>
            <p:cNvPr id="32" name="Group 23"/>
            <p:cNvGrpSpPr>
              <a:grpSpLocks/>
            </p:cNvGrpSpPr>
            <p:nvPr/>
          </p:nvGrpSpPr>
          <p:grpSpPr bwMode="auto">
            <a:xfrm>
              <a:off x="0" y="14264"/>
              <a:ext cx="4374185" cy="196192"/>
              <a:chOff x="0" y="0"/>
              <a:chExt cx="8747448" cy="182261"/>
            </a:xfrm>
          </p:grpSpPr>
          <p:pic>
            <p:nvPicPr>
              <p:cNvPr id="39"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0"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grpSp>
        <p:sp>
          <p:nvSpPr>
            <p:cNvPr id="33"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34"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mn-ea"/>
                <a:ea typeface="+mn-ea"/>
                <a:sym typeface="宋体" pitchFamily="2" charset="-122"/>
              </a:endParaRPr>
            </a:p>
          </p:txBody>
        </p:sp>
        <p:sp>
          <p:nvSpPr>
            <p:cNvPr id="35"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mn-ea"/>
                <a:ea typeface="+mn-ea"/>
                <a:sym typeface="宋体" pitchFamily="2" charset="-122"/>
              </a:endParaRPr>
            </a:p>
          </p:txBody>
        </p:sp>
        <p:sp>
          <p:nvSpPr>
            <p:cNvPr id="36"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37"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sp>
          <p:nvSpPr>
            <p:cNvPr id="38"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latin typeface="+mn-ea"/>
                <a:ea typeface="+mn-ea"/>
              </a:endParaRPr>
            </a:p>
          </p:txBody>
        </p:sp>
      </p:grpSp>
      <p:sp>
        <p:nvSpPr>
          <p:cNvPr id="41" name="TextBox 69"/>
          <p:cNvSpPr>
            <a:spLocks noChangeArrowheads="1"/>
          </p:cNvSpPr>
          <p:nvPr/>
        </p:nvSpPr>
        <p:spPr bwMode="auto">
          <a:xfrm>
            <a:off x="2639616"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mn-ea"/>
                <a:ea typeface="+mn-ea"/>
                <a:sym typeface="Agency FB" pitchFamily="34" charset="0"/>
              </a:rPr>
              <a:t>   1</a:t>
            </a:r>
            <a:endParaRPr lang="zh-CN" altLang="en-US" sz="2800" dirty="0">
              <a:solidFill>
                <a:srgbClr val="FFFFFF"/>
              </a:solidFill>
              <a:latin typeface="+mn-ea"/>
              <a:ea typeface="+mn-ea"/>
              <a:sym typeface="Agency FB" pitchFamily="34" charset="0"/>
            </a:endParaRPr>
          </a:p>
        </p:txBody>
      </p:sp>
      <p:sp>
        <p:nvSpPr>
          <p:cNvPr id="42" name="TextBox 70"/>
          <p:cNvSpPr>
            <a:spLocks noChangeArrowheads="1"/>
          </p:cNvSpPr>
          <p:nvPr/>
        </p:nvSpPr>
        <p:spPr bwMode="auto">
          <a:xfrm>
            <a:off x="5634924"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mn-ea"/>
                <a:ea typeface="+mn-ea"/>
                <a:sym typeface="Agency FB" pitchFamily="34" charset="0"/>
              </a:rPr>
              <a:t>   2</a:t>
            </a:r>
            <a:endParaRPr lang="zh-CN" altLang="en-US" sz="2800" dirty="0">
              <a:solidFill>
                <a:srgbClr val="FFFFFF"/>
              </a:solidFill>
              <a:latin typeface="+mn-ea"/>
              <a:ea typeface="+mn-ea"/>
              <a:sym typeface="Agency FB" pitchFamily="34" charset="0"/>
            </a:endParaRPr>
          </a:p>
        </p:txBody>
      </p:sp>
      <p:sp>
        <p:nvSpPr>
          <p:cNvPr id="43" name="TextBox 71"/>
          <p:cNvSpPr>
            <a:spLocks noChangeArrowheads="1"/>
          </p:cNvSpPr>
          <p:nvPr/>
        </p:nvSpPr>
        <p:spPr bwMode="auto">
          <a:xfrm>
            <a:off x="8688288" y="2780928"/>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a:solidFill>
                  <a:srgbClr val="FFFFFF"/>
                </a:solidFill>
                <a:latin typeface="+mn-ea"/>
                <a:ea typeface="+mn-ea"/>
                <a:sym typeface="Agency FB" pitchFamily="34" charset="0"/>
              </a:rPr>
              <a:t>  3</a:t>
            </a:r>
            <a:endParaRPr lang="zh-CN" altLang="en-US" sz="2800">
              <a:solidFill>
                <a:srgbClr val="FFFFFF"/>
              </a:solidFill>
              <a:latin typeface="+mn-ea"/>
              <a:ea typeface="+mn-ea"/>
              <a:sym typeface="Agency FB" pitchFamily="34" charset="0"/>
            </a:endParaRPr>
          </a:p>
        </p:txBody>
      </p:sp>
      <p:sp>
        <p:nvSpPr>
          <p:cNvPr id="44" name="TextBox 72"/>
          <p:cNvSpPr>
            <a:spLocks noChangeArrowheads="1"/>
          </p:cNvSpPr>
          <p:nvPr/>
        </p:nvSpPr>
        <p:spPr bwMode="auto">
          <a:xfrm>
            <a:off x="1934584" y="3742219"/>
            <a:ext cx="20506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mn-ea"/>
                <a:ea typeface="+mn-ea"/>
              </a:rPr>
              <a:t>以成本性态分析为基础</a:t>
            </a:r>
            <a:endParaRPr lang="en-US" altLang="zh-CN" sz="2400" dirty="0">
              <a:solidFill>
                <a:schemeClr val="bg1"/>
              </a:solidFill>
              <a:latin typeface="+mn-ea"/>
              <a:ea typeface="+mn-ea"/>
            </a:endParaRPr>
          </a:p>
          <a:p>
            <a:pPr algn="ctr"/>
            <a:r>
              <a:rPr lang="zh-CN" altLang="en-US" sz="2400" dirty="0">
                <a:solidFill>
                  <a:schemeClr val="bg1"/>
                </a:solidFill>
                <a:latin typeface="+mn-ea"/>
                <a:ea typeface="+mn-ea"/>
              </a:rPr>
              <a:t>计算产品成本</a:t>
            </a:r>
            <a:endParaRPr lang="zh-CN" altLang="en-US" sz="2400" b="1" dirty="0">
              <a:solidFill>
                <a:schemeClr val="bg1"/>
              </a:solidFill>
              <a:latin typeface="+mn-ea"/>
              <a:ea typeface="+mn-ea"/>
            </a:endParaRPr>
          </a:p>
        </p:txBody>
      </p:sp>
      <p:sp>
        <p:nvSpPr>
          <p:cNvPr id="45" name="TextBox 73"/>
          <p:cNvSpPr>
            <a:spLocks noChangeArrowheads="1"/>
          </p:cNvSpPr>
          <p:nvPr/>
        </p:nvSpPr>
        <p:spPr bwMode="auto">
          <a:xfrm>
            <a:off x="5149783" y="3501008"/>
            <a:ext cx="18738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endParaRPr lang="en-US" altLang="zh-CN" sz="2400" b="1" dirty="0">
              <a:solidFill>
                <a:schemeClr val="bg1"/>
              </a:solidFill>
              <a:latin typeface="+mn-ea"/>
              <a:ea typeface="+mn-ea"/>
            </a:endParaRPr>
          </a:p>
          <a:p>
            <a:pPr algn="ctr"/>
            <a:r>
              <a:rPr lang="zh-CN" altLang="en-US" sz="2400" dirty="0">
                <a:solidFill>
                  <a:schemeClr val="bg1"/>
                </a:solidFill>
                <a:latin typeface="+mn-ea"/>
                <a:ea typeface="+mn-ea"/>
              </a:rPr>
              <a:t>突出计算</a:t>
            </a:r>
            <a:endParaRPr lang="en-US" altLang="zh-CN" sz="2400" dirty="0">
              <a:solidFill>
                <a:schemeClr val="bg1"/>
              </a:solidFill>
              <a:latin typeface="+mn-ea"/>
              <a:ea typeface="+mn-ea"/>
            </a:endParaRPr>
          </a:p>
          <a:p>
            <a:pPr algn="ctr"/>
            <a:r>
              <a:rPr lang="zh-CN" altLang="en-US" sz="2400" dirty="0">
                <a:solidFill>
                  <a:schemeClr val="bg1"/>
                </a:solidFill>
                <a:latin typeface="+mn-ea"/>
                <a:ea typeface="+mn-ea"/>
              </a:rPr>
              <a:t>边际贡献</a:t>
            </a:r>
          </a:p>
        </p:txBody>
      </p:sp>
      <p:sp>
        <p:nvSpPr>
          <p:cNvPr id="46" name="TextBox 74"/>
          <p:cNvSpPr>
            <a:spLocks noChangeArrowheads="1"/>
          </p:cNvSpPr>
          <p:nvPr/>
        </p:nvSpPr>
        <p:spPr bwMode="auto">
          <a:xfrm>
            <a:off x="8009545" y="3742219"/>
            <a:ext cx="20541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mn-ea"/>
                <a:ea typeface="+mn-ea"/>
              </a:rPr>
              <a:t>主要用于</a:t>
            </a:r>
            <a:endParaRPr lang="en-US" altLang="zh-CN" sz="2400" dirty="0">
              <a:solidFill>
                <a:schemeClr val="bg1"/>
              </a:solidFill>
              <a:latin typeface="+mn-ea"/>
              <a:ea typeface="+mn-ea"/>
            </a:endParaRPr>
          </a:p>
          <a:p>
            <a:pPr algn="ctr"/>
            <a:r>
              <a:rPr lang="zh-CN" altLang="en-US" sz="2400" dirty="0">
                <a:solidFill>
                  <a:schemeClr val="bg1"/>
                </a:solidFill>
                <a:latin typeface="+mn-ea"/>
                <a:ea typeface="+mn-ea"/>
              </a:rPr>
              <a:t>企业内部的</a:t>
            </a:r>
            <a:endParaRPr lang="en-US" altLang="zh-CN" sz="2400" dirty="0">
              <a:solidFill>
                <a:schemeClr val="bg1"/>
              </a:solidFill>
              <a:latin typeface="+mn-ea"/>
              <a:ea typeface="+mn-ea"/>
            </a:endParaRPr>
          </a:p>
          <a:p>
            <a:pPr algn="ctr"/>
            <a:r>
              <a:rPr lang="zh-CN" altLang="en-US" sz="2400" dirty="0">
                <a:solidFill>
                  <a:schemeClr val="bg1"/>
                </a:solidFill>
                <a:latin typeface="+mn-ea"/>
                <a:ea typeface="+mn-ea"/>
              </a:rPr>
              <a:t>经营管理</a:t>
            </a:r>
          </a:p>
        </p:txBody>
      </p:sp>
      <p:grpSp>
        <p:nvGrpSpPr>
          <p:cNvPr id="47" name="组合 46"/>
          <p:cNvGrpSpPr/>
          <p:nvPr/>
        </p:nvGrpSpPr>
        <p:grpSpPr>
          <a:xfrm>
            <a:off x="191344" y="92845"/>
            <a:ext cx="5400600" cy="1106246"/>
            <a:chOff x="1271464" y="2420888"/>
            <a:chExt cx="4392488" cy="1106246"/>
          </a:xfrm>
        </p:grpSpPr>
        <p:sp>
          <p:nvSpPr>
            <p:cNvPr id="4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49" name="TextBox 48"/>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45736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dissolve">
                                      <p:cBhvr>
                                        <p:cTn id="10" dur="500"/>
                                        <p:tgtEl>
                                          <p:spTgt spid="21"/>
                                        </p:tgtEl>
                                      </p:cBhvr>
                                    </p:animEffect>
                                  </p:childTnLst>
                                </p:cTn>
                              </p:par>
                              <p:par>
                                <p:cTn id="11" presetID="9"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dissolve">
                                      <p:cBhvr>
                                        <p:cTn id="13" dur="500"/>
                                        <p:tgtEl>
                                          <p:spTgt spid="31"/>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dissolve">
                                      <p:cBhvr>
                                        <p:cTn id="16" dur="500"/>
                                        <p:tgtEl>
                                          <p:spTgt spid="4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dissolve">
                                      <p:cBhvr>
                                        <p:cTn id="19" dur="500"/>
                                        <p:tgtEl>
                                          <p:spTgt spid="4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dissolve">
                                      <p:cBhvr>
                                        <p:cTn id="22" dur="500"/>
                                        <p:tgtEl>
                                          <p:spTgt spid="43"/>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dissolve">
                                      <p:cBhvr>
                                        <p:cTn id="25" dur="500"/>
                                        <p:tgtEl>
                                          <p:spTgt spid="4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dissolve">
                                      <p:cBhvr>
                                        <p:cTn id="28" dur="500"/>
                                        <p:tgtEl>
                                          <p:spTgt spid="4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dissolve">
                                      <p:cBhvr>
                                        <p:cTn id="3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95400" y="1052736"/>
            <a:ext cx="10225136" cy="386259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1"/>
                </a:solidFill>
                <a:latin typeface="黑体" pitchFamily="2" charset="-122"/>
                <a:ea typeface="黑体" pitchFamily="2" charset="-122"/>
              </a:rPr>
              <a:t>某企业</a:t>
            </a:r>
            <a:r>
              <a:rPr lang="en-US" altLang="zh-CN" sz="2400" dirty="0">
                <a:solidFill>
                  <a:schemeClr val="tx1"/>
                </a:solidFill>
                <a:latin typeface="黑体" pitchFamily="2" charset="-122"/>
                <a:ea typeface="黑体" pitchFamily="2" charset="-122"/>
              </a:rPr>
              <a:t>2015</a:t>
            </a:r>
            <a:r>
              <a:rPr lang="zh-CN" altLang="en-US" sz="2400" dirty="0">
                <a:solidFill>
                  <a:schemeClr val="tx1"/>
                </a:solidFill>
                <a:latin typeface="黑体" pitchFamily="2" charset="-122"/>
                <a:ea typeface="黑体" pitchFamily="2" charset="-122"/>
              </a:rPr>
              <a:t>年</a:t>
            </a:r>
            <a:r>
              <a:rPr lang="en-US" altLang="zh-CN" sz="2400" dirty="0">
                <a:solidFill>
                  <a:schemeClr val="tx1"/>
                </a:solidFill>
                <a:latin typeface="黑体" pitchFamily="2" charset="-122"/>
                <a:ea typeface="黑体" pitchFamily="2" charset="-122"/>
              </a:rPr>
              <a:t>12</a:t>
            </a:r>
            <a:r>
              <a:rPr lang="zh-CN" altLang="en-US" sz="2400" dirty="0">
                <a:solidFill>
                  <a:schemeClr val="tx1"/>
                </a:solidFill>
                <a:latin typeface="黑体" pitchFamily="2" charset="-122"/>
                <a:ea typeface="黑体" pitchFamily="2" charset="-122"/>
              </a:rPr>
              <a:t>月</a:t>
            </a:r>
            <a:r>
              <a:rPr lang="en-US" altLang="zh-CN" sz="2400" dirty="0">
                <a:solidFill>
                  <a:schemeClr val="tx1"/>
                </a:solidFill>
                <a:latin typeface="黑体" pitchFamily="2" charset="-122"/>
                <a:ea typeface="黑体" pitchFamily="2" charset="-122"/>
              </a:rPr>
              <a:t>31</a:t>
            </a:r>
            <a:r>
              <a:rPr lang="zh-CN" altLang="en-US" sz="2400" dirty="0">
                <a:solidFill>
                  <a:schemeClr val="tx1"/>
                </a:solidFill>
                <a:latin typeface="黑体" pitchFamily="2" charset="-122"/>
                <a:ea typeface="黑体" pitchFamily="2" charset="-122"/>
              </a:rPr>
              <a:t>日有关资料如下：</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完工产品总成本：                      净销售额   </a:t>
            </a:r>
            <a:r>
              <a:rPr lang="en-US" altLang="zh-CN" sz="2400" dirty="0">
                <a:solidFill>
                  <a:schemeClr val="tx1"/>
                </a:solidFill>
                <a:latin typeface="黑体" pitchFamily="2" charset="-122"/>
                <a:ea typeface="黑体" pitchFamily="2" charset="-122"/>
              </a:rPr>
              <a:t>14</a:t>
            </a:r>
            <a:r>
              <a:rPr lang="zh-CN" altLang="en-US" sz="2400" dirty="0">
                <a:solidFill>
                  <a:schemeClr val="tx1"/>
                </a:solidFill>
                <a:latin typeface="黑体" pitchFamily="2" charset="-122"/>
                <a:ea typeface="黑体" pitchFamily="2" charset="-122"/>
              </a:rPr>
              <a:t>万元</a:t>
            </a:r>
            <a:endParaRPr lang="en-US" altLang="zh-CN" sz="2400" dirty="0">
              <a:solidFill>
                <a:schemeClr val="tx1"/>
              </a:solidFill>
              <a:latin typeface="黑体" pitchFamily="2" charset="-122"/>
              <a:ea typeface="黑体" pitchFamily="2" charset="-122"/>
            </a:endParaRPr>
          </a:p>
          <a:p>
            <a:pPr>
              <a:lnSpc>
                <a:spcPts val="4200"/>
              </a:lnSpc>
            </a:pPr>
            <a:r>
              <a:rPr lang="en-US" altLang="zh-CN" sz="2400" dirty="0">
                <a:solidFill>
                  <a:schemeClr val="tx1"/>
                </a:solidFill>
                <a:latin typeface="黑体" pitchFamily="2" charset="-122"/>
                <a:ea typeface="黑体" pitchFamily="2" charset="-122"/>
              </a:rPr>
              <a:t>    </a:t>
            </a:r>
            <a:r>
              <a:rPr lang="zh-CN" altLang="en-US" sz="2400" dirty="0">
                <a:solidFill>
                  <a:schemeClr val="tx1"/>
                </a:solidFill>
                <a:latin typeface="黑体" pitchFamily="2" charset="-122"/>
                <a:ea typeface="黑体" pitchFamily="2" charset="-122"/>
              </a:rPr>
              <a:t>变动成本   </a:t>
            </a:r>
            <a:r>
              <a:rPr lang="en-US" altLang="zh-CN" sz="2400" dirty="0">
                <a:solidFill>
                  <a:schemeClr val="tx1"/>
                </a:solidFill>
                <a:latin typeface="黑体" pitchFamily="2" charset="-122"/>
                <a:ea typeface="黑体" pitchFamily="2" charset="-122"/>
              </a:rPr>
              <a:t>63</a:t>
            </a:r>
            <a:r>
              <a:rPr lang="zh-CN" altLang="en-US" sz="2400" dirty="0">
                <a:solidFill>
                  <a:schemeClr val="tx1"/>
                </a:solidFill>
                <a:latin typeface="黑体" pitchFamily="2" charset="-122"/>
                <a:ea typeface="黑体" pitchFamily="2" charset="-122"/>
              </a:rPr>
              <a:t>万元                 生产量   </a:t>
            </a:r>
            <a:r>
              <a:rPr lang="en-US" altLang="zh-CN" sz="2400" dirty="0">
                <a:solidFill>
                  <a:schemeClr val="tx1"/>
                </a:solidFill>
                <a:latin typeface="黑体" pitchFamily="2" charset="-122"/>
                <a:ea typeface="黑体" pitchFamily="2" charset="-122"/>
              </a:rPr>
              <a:t>7</a:t>
            </a:r>
            <a:r>
              <a:rPr lang="zh-CN" altLang="en-US" sz="2400" dirty="0">
                <a:solidFill>
                  <a:schemeClr val="tx1"/>
                </a:solidFill>
                <a:latin typeface="黑体" pitchFamily="2" charset="-122"/>
                <a:ea typeface="黑体" pitchFamily="2" charset="-122"/>
              </a:rPr>
              <a:t>万件</a:t>
            </a:r>
            <a:endParaRPr lang="en-US" altLang="zh-CN" sz="2400" dirty="0">
              <a:solidFill>
                <a:schemeClr val="tx1"/>
              </a:solidFill>
              <a:latin typeface="黑体" pitchFamily="2" charset="-122"/>
              <a:ea typeface="黑体" pitchFamily="2" charset="-122"/>
            </a:endParaRPr>
          </a:p>
          <a:p>
            <a:pPr>
              <a:lnSpc>
                <a:spcPts val="4200"/>
              </a:lnSpc>
            </a:pPr>
            <a:r>
              <a:rPr lang="en-US" altLang="zh-CN" sz="2400" dirty="0">
                <a:solidFill>
                  <a:schemeClr val="tx1"/>
                </a:solidFill>
                <a:latin typeface="黑体" pitchFamily="2" charset="-122"/>
                <a:ea typeface="黑体" pitchFamily="2" charset="-122"/>
              </a:rPr>
              <a:t>    </a:t>
            </a:r>
            <a:r>
              <a:rPr lang="zh-CN" altLang="en-US" sz="2400" dirty="0">
                <a:solidFill>
                  <a:schemeClr val="tx1"/>
                </a:solidFill>
                <a:latin typeface="黑体" pitchFamily="2" charset="-122"/>
                <a:ea typeface="黑体" pitchFamily="2" charset="-122"/>
              </a:rPr>
              <a:t>固定成本   </a:t>
            </a:r>
            <a:r>
              <a:rPr lang="en-US" altLang="zh-CN" sz="2400" dirty="0">
                <a:solidFill>
                  <a:schemeClr val="tx1"/>
                </a:solidFill>
                <a:latin typeface="黑体" pitchFamily="2" charset="-122"/>
                <a:ea typeface="黑体" pitchFamily="2" charset="-122"/>
              </a:rPr>
              <a:t>32</a:t>
            </a:r>
            <a:r>
              <a:rPr lang="zh-CN" altLang="en-US" sz="2400" dirty="0">
                <a:solidFill>
                  <a:schemeClr val="tx1"/>
                </a:solidFill>
                <a:latin typeface="黑体" pitchFamily="2" charset="-122"/>
                <a:ea typeface="黑体" pitchFamily="2" charset="-122"/>
              </a:rPr>
              <a:t>万元                 销售量   </a:t>
            </a:r>
            <a:r>
              <a:rPr lang="en-US" altLang="zh-CN" sz="2400" dirty="0">
                <a:solidFill>
                  <a:schemeClr val="tx1"/>
                </a:solidFill>
                <a:latin typeface="黑体" pitchFamily="2" charset="-122"/>
                <a:ea typeface="黑体" pitchFamily="2" charset="-122"/>
              </a:rPr>
              <a:t>5</a:t>
            </a:r>
            <a:r>
              <a:rPr lang="zh-CN" altLang="en-US" sz="2400" dirty="0">
                <a:solidFill>
                  <a:schemeClr val="tx1"/>
                </a:solidFill>
                <a:latin typeface="黑体" pitchFamily="2" charset="-122"/>
                <a:ea typeface="黑体" pitchFamily="2" charset="-122"/>
              </a:rPr>
              <a:t>万件</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营业费用：                            年初产成品存货     </a:t>
            </a:r>
            <a:r>
              <a:rPr lang="en-US" altLang="zh-CN" sz="2400" dirty="0">
                <a:solidFill>
                  <a:schemeClr val="tx1"/>
                </a:solidFill>
                <a:latin typeface="黑体" pitchFamily="2" charset="-122"/>
                <a:ea typeface="黑体" pitchFamily="2" charset="-122"/>
              </a:rPr>
              <a:t>0</a:t>
            </a:r>
            <a:r>
              <a:rPr lang="zh-CN" altLang="en-US" sz="2400" dirty="0">
                <a:solidFill>
                  <a:schemeClr val="tx1"/>
                </a:solidFill>
                <a:latin typeface="黑体" pitchFamily="2" charset="-122"/>
                <a:ea typeface="黑体" pitchFamily="2" charset="-122"/>
              </a:rPr>
              <a:t>件</a:t>
            </a:r>
            <a:endParaRPr lang="en-US" altLang="zh-CN" sz="2400" dirty="0">
              <a:solidFill>
                <a:schemeClr val="tx1"/>
              </a:solidFill>
              <a:latin typeface="黑体" pitchFamily="2" charset="-122"/>
              <a:ea typeface="黑体" pitchFamily="2" charset="-122"/>
            </a:endParaRPr>
          </a:p>
          <a:p>
            <a:pPr>
              <a:lnSpc>
                <a:spcPts val="4200"/>
              </a:lnSpc>
            </a:pPr>
            <a:r>
              <a:rPr lang="en-US" altLang="zh-CN" sz="2400" dirty="0">
                <a:solidFill>
                  <a:schemeClr val="tx1"/>
                </a:solidFill>
                <a:latin typeface="黑体" pitchFamily="2" charset="-122"/>
                <a:ea typeface="黑体" pitchFamily="2" charset="-122"/>
              </a:rPr>
              <a:t>    </a:t>
            </a:r>
            <a:r>
              <a:rPr lang="zh-CN" altLang="en-US" sz="2400" dirty="0">
                <a:solidFill>
                  <a:schemeClr val="tx1"/>
                </a:solidFill>
                <a:latin typeface="黑体" pitchFamily="2" charset="-122"/>
                <a:ea typeface="黑体" pitchFamily="2" charset="-122"/>
              </a:rPr>
              <a:t>变动费用   </a:t>
            </a:r>
            <a:r>
              <a:rPr lang="en-US" altLang="zh-CN" sz="2400" dirty="0">
                <a:solidFill>
                  <a:schemeClr val="tx1"/>
                </a:solidFill>
                <a:latin typeface="黑体" pitchFamily="2" charset="-122"/>
                <a:ea typeface="黑体" pitchFamily="2" charset="-122"/>
              </a:rPr>
              <a:t>2</a:t>
            </a:r>
            <a:r>
              <a:rPr lang="zh-CN" altLang="en-US" sz="2400" dirty="0">
                <a:solidFill>
                  <a:schemeClr val="tx1"/>
                </a:solidFill>
                <a:latin typeface="黑体" pitchFamily="2" charset="-122"/>
                <a:ea typeface="黑体" pitchFamily="2" charset="-122"/>
              </a:rPr>
              <a:t>万元                  年初年末均无在产品</a:t>
            </a:r>
            <a:endParaRPr lang="en-US" altLang="zh-CN" sz="2400" dirty="0">
              <a:solidFill>
                <a:schemeClr val="tx1"/>
              </a:solidFill>
              <a:latin typeface="黑体" pitchFamily="2" charset="-122"/>
              <a:ea typeface="黑体" pitchFamily="2" charset="-122"/>
            </a:endParaRPr>
          </a:p>
          <a:p>
            <a:pPr>
              <a:lnSpc>
                <a:spcPts val="4200"/>
              </a:lnSpc>
            </a:pPr>
            <a:r>
              <a:rPr lang="en-US" altLang="zh-CN" sz="2400" dirty="0">
                <a:solidFill>
                  <a:schemeClr val="tx1"/>
                </a:solidFill>
                <a:latin typeface="黑体" pitchFamily="2" charset="-122"/>
                <a:ea typeface="黑体" pitchFamily="2" charset="-122"/>
              </a:rPr>
              <a:t>    </a:t>
            </a:r>
            <a:r>
              <a:rPr lang="zh-CN" altLang="en-US" sz="2400" dirty="0">
                <a:solidFill>
                  <a:schemeClr val="tx1"/>
                </a:solidFill>
                <a:latin typeface="黑体" pitchFamily="2" charset="-122"/>
                <a:ea typeface="黑体" pitchFamily="2" charset="-122"/>
              </a:rPr>
              <a:t>固定费用   </a:t>
            </a:r>
            <a:r>
              <a:rPr lang="en-US" altLang="zh-CN" sz="2400" dirty="0">
                <a:solidFill>
                  <a:schemeClr val="tx1"/>
                </a:solidFill>
                <a:latin typeface="黑体" pitchFamily="2" charset="-122"/>
                <a:ea typeface="黑体" pitchFamily="2" charset="-122"/>
              </a:rPr>
              <a:t>14</a:t>
            </a:r>
            <a:r>
              <a:rPr lang="zh-CN" altLang="en-US" sz="2400" dirty="0">
                <a:solidFill>
                  <a:schemeClr val="tx1"/>
                </a:solidFill>
                <a:latin typeface="黑体" pitchFamily="2" charset="-122"/>
                <a:ea typeface="黑体" pitchFamily="2" charset="-122"/>
              </a:rPr>
              <a:t>万元</a:t>
            </a:r>
          </a:p>
        </p:txBody>
      </p:sp>
      <p:sp>
        <p:nvSpPr>
          <p:cNvPr id="8" name="六边形 7"/>
          <p:cNvSpPr/>
          <p:nvPr/>
        </p:nvSpPr>
        <p:spPr>
          <a:xfrm>
            <a:off x="1025586" y="5230202"/>
            <a:ext cx="7014630" cy="693159"/>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313618" y="5408339"/>
            <a:ext cx="7014630" cy="369332"/>
          </a:xfrm>
          <a:prstGeom prst="rect">
            <a:avLst/>
          </a:prstGeom>
          <a:noFill/>
        </p:spPr>
        <p:txBody>
          <a:bodyPr wrap="square" lIns="0" tIns="0" rIns="0" bIns="0" rtlCol="0">
            <a:spAutoFit/>
          </a:bodyPr>
          <a:lstStyle/>
          <a:p>
            <a:r>
              <a:rPr lang="zh-CN" altLang="en-US" sz="2400" dirty="0">
                <a:latin typeface="微软雅黑" pitchFamily="34" charset="-122"/>
                <a:ea typeface="微软雅黑" pitchFamily="34" charset="-122"/>
              </a:rPr>
              <a:t>按变动成本法计算，年末产成品存货成本是多少？</a:t>
            </a:r>
            <a:endParaRPr lang="en-US" altLang="zh-CN" sz="2400" dirty="0">
              <a:latin typeface="微软雅黑" pitchFamily="34" charset="-122"/>
              <a:ea typeface="微软雅黑" pitchFamily="34" charset="-122"/>
            </a:endParaRPr>
          </a:p>
        </p:txBody>
      </p:sp>
      <p:grpSp>
        <p:nvGrpSpPr>
          <p:cNvPr id="11" name="组合 10"/>
          <p:cNvGrpSpPr/>
          <p:nvPr/>
        </p:nvGrpSpPr>
        <p:grpSpPr>
          <a:xfrm>
            <a:off x="191344" y="92845"/>
            <a:ext cx="5400600" cy="1106246"/>
            <a:chOff x="1271464" y="2420888"/>
            <a:chExt cx="4392488" cy="1106246"/>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2329469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79376" y="1651734"/>
            <a:ext cx="10945216" cy="278537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solidFill>
                  <a:schemeClr val="tx1"/>
                </a:solidFill>
                <a:latin typeface="黑体" pitchFamily="2" charset="-122"/>
                <a:ea typeface="黑体" pitchFamily="2" charset="-122"/>
              </a:rPr>
              <a:t>某企业只产销一种产品，有关成本资料如下：直接材料为</a:t>
            </a:r>
            <a:r>
              <a:rPr lang="en-US" altLang="zh-CN" sz="2400" dirty="0">
                <a:solidFill>
                  <a:schemeClr val="tx1"/>
                </a:solidFill>
                <a:latin typeface="黑体" pitchFamily="2" charset="-122"/>
                <a:ea typeface="黑体" pitchFamily="2" charset="-122"/>
              </a:rPr>
              <a:t>5</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件，直接人工为</a:t>
            </a:r>
            <a:r>
              <a:rPr lang="en-US" altLang="zh-CN" sz="2400" dirty="0">
                <a:solidFill>
                  <a:schemeClr val="tx1"/>
                </a:solidFill>
                <a:latin typeface="黑体" pitchFamily="2" charset="-122"/>
                <a:ea typeface="黑体" pitchFamily="2" charset="-122"/>
              </a:rPr>
              <a:t>4</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件，变动制造费用为</a:t>
            </a:r>
            <a:r>
              <a:rPr lang="en-US" altLang="zh-CN" sz="2400" dirty="0">
                <a:solidFill>
                  <a:schemeClr val="tx1"/>
                </a:solidFill>
                <a:latin typeface="黑体" pitchFamily="2" charset="-122"/>
                <a:ea typeface="黑体" pitchFamily="2" charset="-122"/>
              </a:rPr>
              <a:t>1</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件；全年固定制造费用总额为</a:t>
            </a:r>
            <a:r>
              <a:rPr lang="en-US" altLang="zh-CN" sz="2400" dirty="0">
                <a:solidFill>
                  <a:schemeClr val="tx1"/>
                </a:solidFill>
                <a:latin typeface="黑体" pitchFamily="2" charset="-122"/>
                <a:ea typeface="黑体" pitchFamily="2" charset="-122"/>
              </a:rPr>
              <a:t>50000</a:t>
            </a:r>
            <a:r>
              <a:rPr lang="zh-CN" altLang="en-US" sz="2400" dirty="0">
                <a:solidFill>
                  <a:schemeClr val="tx1"/>
                </a:solidFill>
                <a:latin typeface="黑体" pitchFamily="2" charset="-122"/>
                <a:ea typeface="黑体" pitchFamily="2" charset="-122"/>
              </a:rPr>
              <a:t>元；变动销售费用为</a:t>
            </a:r>
            <a:r>
              <a:rPr lang="en-US" altLang="zh-CN" sz="2400" dirty="0">
                <a:solidFill>
                  <a:schemeClr val="tx1"/>
                </a:solidFill>
                <a:latin typeface="黑体" pitchFamily="2" charset="-122"/>
                <a:ea typeface="黑体" pitchFamily="2" charset="-122"/>
              </a:rPr>
              <a:t>1</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件，固定销售费用为</a:t>
            </a:r>
            <a:r>
              <a:rPr lang="en-US" altLang="zh-CN" sz="2400" dirty="0">
                <a:solidFill>
                  <a:schemeClr val="tx1"/>
                </a:solidFill>
                <a:latin typeface="黑体" pitchFamily="2" charset="-122"/>
                <a:ea typeface="黑体" pitchFamily="2" charset="-122"/>
              </a:rPr>
              <a:t>3000</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年，变动管理费用为</a:t>
            </a:r>
            <a:r>
              <a:rPr lang="en-US" altLang="zh-CN" sz="2400" dirty="0">
                <a:solidFill>
                  <a:schemeClr val="tx1"/>
                </a:solidFill>
                <a:latin typeface="黑体" pitchFamily="2" charset="-122"/>
                <a:ea typeface="黑体" pitchFamily="2" charset="-122"/>
              </a:rPr>
              <a:t>0.8</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件，固定管理费用为</a:t>
            </a:r>
            <a:r>
              <a:rPr lang="en-US" altLang="zh-CN" sz="2400" dirty="0">
                <a:solidFill>
                  <a:schemeClr val="tx1"/>
                </a:solidFill>
                <a:latin typeface="黑体" pitchFamily="2" charset="-122"/>
                <a:ea typeface="黑体" pitchFamily="2" charset="-122"/>
              </a:rPr>
              <a:t>2000</a:t>
            </a:r>
            <a:r>
              <a:rPr lang="zh-CN" altLang="en-US" sz="2400" dirty="0">
                <a:solidFill>
                  <a:schemeClr val="tx1"/>
                </a:solidFill>
                <a:latin typeface="黑体" pitchFamily="2" charset="-122"/>
                <a:ea typeface="黑体" pitchFamily="2" charset="-122"/>
              </a:rPr>
              <a:t>元</a:t>
            </a:r>
            <a:r>
              <a:rPr lang="en-US" altLang="zh-CN" sz="2400" dirty="0">
                <a:solidFill>
                  <a:schemeClr val="tx1"/>
                </a:solidFill>
                <a:latin typeface="黑体" pitchFamily="2" charset="-122"/>
                <a:ea typeface="黑体" pitchFamily="2" charset="-122"/>
              </a:rPr>
              <a:t>/</a:t>
            </a:r>
            <a:r>
              <a:rPr lang="zh-CN" altLang="en-US" sz="2400" dirty="0">
                <a:solidFill>
                  <a:schemeClr val="tx1"/>
                </a:solidFill>
                <a:latin typeface="黑体" pitchFamily="2" charset="-122"/>
                <a:ea typeface="黑体" pitchFamily="2" charset="-122"/>
              </a:rPr>
              <a:t>年。全年产量为</a:t>
            </a:r>
            <a:r>
              <a:rPr lang="en-US" altLang="zh-CN" sz="2400" dirty="0">
                <a:solidFill>
                  <a:schemeClr val="tx1"/>
                </a:solidFill>
                <a:latin typeface="黑体" pitchFamily="2" charset="-122"/>
                <a:ea typeface="黑体" pitchFamily="2" charset="-122"/>
              </a:rPr>
              <a:t>10000</a:t>
            </a:r>
            <a:r>
              <a:rPr lang="zh-CN" altLang="en-US" sz="2400" dirty="0">
                <a:solidFill>
                  <a:schemeClr val="tx1"/>
                </a:solidFill>
                <a:latin typeface="黑体" pitchFamily="2" charset="-122"/>
                <a:ea typeface="黑体" pitchFamily="2" charset="-122"/>
              </a:rPr>
              <a:t>件，销售量为</a:t>
            </a:r>
            <a:r>
              <a:rPr lang="en-US" altLang="zh-CN" sz="2400" dirty="0">
                <a:solidFill>
                  <a:schemeClr val="tx1"/>
                </a:solidFill>
                <a:latin typeface="黑体" pitchFamily="2" charset="-122"/>
                <a:ea typeface="黑体" pitchFamily="2" charset="-122"/>
              </a:rPr>
              <a:t>9000</a:t>
            </a:r>
            <a:r>
              <a:rPr lang="zh-CN" altLang="en-US" sz="2400" dirty="0">
                <a:solidFill>
                  <a:schemeClr val="tx1"/>
                </a:solidFill>
                <a:latin typeface="黑体" pitchFamily="2" charset="-122"/>
                <a:ea typeface="黑体" pitchFamily="2" charset="-122"/>
              </a:rPr>
              <a:t>件。</a:t>
            </a:r>
            <a:endParaRPr lang="en-US" altLang="zh-CN" sz="2400" dirty="0">
              <a:solidFill>
                <a:schemeClr val="tx1"/>
              </a:solidFill>
              <a:latin typeface="黑体" pitchFamily="2" charset="-122"/>
              <a:ea typeface="黑体" pitchFamily="2" charset="-122"/>
            </a:endParaRPr>
          </a:p>
          <a:p>
            <a:pPr>
              <a:lnSpc>
                <a:spcPts val="4200"/>
              </a:lnSpc>
            </a:pPr>
            <a:r>
              <a:rPr lang="zh-CN" altLang="en-US" sz="2400" dirty="0">
                <a:solidFill>
                  <a:schemeClr val="tx1"/>
                </a:solidFill>
                <a:latin typeface="黑体" pitchFamily="2" charset="-122"/>
                <a:ea typeface="黑体" pitchFamily="2" charset="-122"/>
              </a:rPr>
              <a:t>分别用完全成本法和变动成本法计算企业的产品成本和期间费用。</a:t>
            </a:r>
          </a:p>
        </p:txBody>
      </p:sp>
      <p:grpSp>
        <p:nvGrpSpPr>
          <p:cNvPr id="8" name="组合 7"/>
          <p:cNvGrpSpPr/>
          <p:nvPr/>
        </p:nvGrpSpPr>
        <p:grpSpPr>
          <a:xfrm>
            <a:off x="191344" y="92845"/>
            <a:ext cx="5400600" cy="1106246"/>
            <a:chOff x="1271464" y="2420888"/>
            <a:chExt cx="4392488" cy="1106246"/>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3899483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04968568"/>
              </p:ext>
            </p:extLst>
          </p:nvPr>
        </p:nvGraphicFramePr>
        <p:xfrm>
          <a:off x="1847528" y="1988840"/>
          <a:ext cx="8136903" cy="2448273"/>
        </p:xfrm>
        <a:graphic>
          <a:graphicData uri="http://schemas.openxmlformats.org/drawingml/2006/table">
            <a:tbl>
              <a:tblPr firstRow="1" bandRow="1">
                <a:tableStyleId>{5C22544A-7EE6-4342-B048-85BDC9FD1C3A}</a:tableStyleId>
              </a:tblPr>
              <a:tblGrid>
                <a:gridCol w="2712301">
                  <a:extLst>
                    <a:ext uri="{9D8B030D-6E8A-4147-A177-3AD203B41FA5}">
                      <a16:colId xmlns:a16="http://schemas.microsoft.com/office/drawing/2014/main" val="20000"/>
                    </a:ext>
                  </a:extLst>
                </a:gridCol>
                <a:gridCol w="2712301">
                  <a:extLst>
                    <a:ext uri="{9D8B030D-6E8A-4147-A177-3AD203B41FA5}">
                      <a16:colId xmlns:a16="http://schemas.microsoft.com/office/drawing/2014/main" val="20001"/>
                    </a:ext>
                  </a:extLst>
                </a:gridCol>
                <a:gridCol w="2712301">
                  <a:extLst>
                    <a:ext uri="{9D8B030D-6E8A-4147-A177-3AD203B41FA5}">
                      <a16:colId xmlns:a16="http://schemas.microsoft.com/office/drawing/2014/main" val="20002"/>
                    </a:ext>
                  </a:extLst>
                </a:gridCol>
              </a:tblGrid>
              <a:tr h="816091">
                <a:tc>
                  <a:txBody>
                    <a:bodyPr/>
                    <a:lstStyle/>
                    <a:p>
                      <a:pPr algn="ctr"/>
                      <a:endParaRPr lang="zh-CN" altLang="en-US" sz="2400" b="1" dirty="0"/>
                    </a:p>
                  </a:txBody>
                  <a:tcPr anchor="ctr"/>
                </a:tc>
                <a:tc>
                  <a:txBody>
                    <a:bodyPr/>
                    <a:lstStyle/>
                    <a:p>
                      <a:pPr algn="ctr"/>
                      <a:r>
                        <a:rPr lang="zh-CN" altLang="en-US" sz="2400" b="1" dirty="0"/>
                        <a:t>产品成本</a:t>
                      </a:r>
                    </a:p>
                  </a:txBody>
                  <a:tcPr anchor="ctr"/>
                </a:tc>
                <a:tc>
                  <a:txBody>
                    <a:bodyPr/>
                    <a:lstStyle/>
                    <a:p>
                      <a:pPr algn="ctr"/>
                      <a:r>
                        <a:rPr lang="zh-CN" altLang="en-US" sz="2400" b="1" dirty="0"/>
                        <a:t>期间成本</a:t>
                      </a:r>
                    </a:p>
                  </a:txBody>
                  <a:tcPr anchor="ctr"/>
                </a:tc>
                <a:extLst>
                  <a:ext uri="{0D108BD9-81ED-4DB2-BD59-A6C34878D82A}">
                    <a16:rowId xmlns:a16="http://schemas.microsoft.com/office/drawing/2014/main" val="10000"/>
                  </a:ext>
                </a:extLst>
              </a:tr>
              <a:tr h="816091">
                <a:tc>
                  <a:txBody>
                    <a:bodyPr/>
                    <a:lstStyle/>
                    <a:p>
                      <a:pPr algn="ctr"/>
                      <a:r>
                        <a:rPr lang="zh-CN" altLang="en-US" sz="2400" b="1" dirty="0"/>
                        <a:t>完全成本法</a:t>
                      </a:r>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1"/>
                  </a:ext>
                </a:extLst>
              </a:tr>
              <a:tr h="816091">
                <a:tc>
                  <a:txBody>
                    <a:bodyPr/>
                    <a:lstStyle/>
                    <a:p>
                      <a:pPr algn="ctr"/>
                      <a:r>
                        <a:rPr lang="zh-CN" altLang="en-US" sz="2400" b="1" dirty="0"/>
                        <a:t>变动成本法</a:t>
                      </a:r>
                    </a:p>
                  </a:txBody>
                  <a:tcPr anchor="ctr"/>
                </a:tc>
                <a:tc>
                  <a:txBody>
                    <a:bodyPr/>
                    <a:lstStyle/>
                    <a:p>
                      <a:endParaRPr lang="zh-CN" altLang="en-US"/>
                    </a:p>
                  </a:txBody>
                  <a:tcPr anchor="ctr"/>
                </a:tc>
                <a:tc>
                  <a:txBody>
                    <a:bodyPr/>
                    <a:lstStyle/>
                    <a:p>
                      <a:endParaRPr lang="zh-CN" altLang="en-US" dirty="0"/>
                    </a:p>
                  </a:txBody>
                  <a:tcPr anchor="ctr"/>
                </a:tc>
                <a:extLst>
                  <a:ext uri="{0D108BD9-81ED-4DB2-BD59-A6C34878D82A}">
                    <a16:rowId xmlns:a16="http://schemas.microsoft.com/office/drawing/2014/main" val="10002"/>
                  </a:ext>
                </a:extLst>
              </a:tr>
            </a:tbl>
          </a:graphicData>
        </a:graphic>
      </p:graphicFrame>
      <p:grpSp>
        <p:nvGrpSpPr>
          <p:cNvPr id="6" name="组合 5"/>
          <p:cNvGrpSpPr/>
          <p:nvPr/>
        </p:nvGrpSpPr>
        <p:grpSpPr>
          <a:xfrm>
            <a:off x="191344" y="92845"/>
            <a:ext cx="5400600" cy="1106246"/>
            <a:chOff x="1271464" y="2420888"/>
            <a:chExt cx="4392488" cy="1106246"/>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步骤三</a:t>
              </a:r>
              <a:r>
                <a:rPr lang="en-US" altLang="zh-CN" sz="3200" dirty="0">
                  <a:solidFill>
                    <a:schemeClr val="bg1"/>
                  </a:solidFill>
                  <a:latin typeface="华文隶书" pitchFamily="2" charset="-122"/>
                  <a:ea typeface="华文隶书" pitchFamily="2" charset="-122"/>
                </a:rPr>
                <a:t>   </a:t>
              </a:r>
              <a:r>
                <a:rPr lang="zh-CN" altLang="en-US" sz="3200" dirty="0">
                  <a:solidFill>
                    <a:schemeClr val="bg1"/>
                  </a:solidFill>
                  <a:latin typeface="华文隶书" pitchFamily="2" charset="-122"/>
                  <a:ea typeface="华文隶书" pitchFamily="2" charset="-122"/>
                </a:rPr>
                <a:t>掌握变动成本法</a:t>
              </a:r>
            </a:p>
          </p:txBody>
        </p:sp>
      </p:grpSp>
    </p:spTree>
    <p:extLst>
      <p:ext uri="{BB962C8B-B14F-4D97-AF65-F5344CB8AC3E}">
        <p14:creationId xmlns:p14="http://schemas.microsoft.com/office/powerpoint/2010/main" val="1406699705"/>
      </p:ext>
    </p:extLst>
  </p:cSld>
  <p:clrMapOvr>
    <a:masterClrMapping/>
  </p:clrMapOvr>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3529</TotalTime>
  <Words>1945</Words>
  <Application>Microsoft Office PowerPoint</Application>
  <PresentationFormat>宽屏</PresentationFormat>
  <Paragraphs>313</Paragraphs>
  <Slides>24</Slides>
  <Notes>0</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24</vt:i4>
      </vt:variant>
    </vt:vector>
  </HeadingPairs>
  <TitlesOfParts>
    <vt:vector size="42" baseType="lpstr">
      <vt:lpstr>黑体</vt:lpstr>
      <vt:lpstr>华文隶书</vt:lpstr>
      <vt:lpstr>华文新魏</vt:lpstr>
      <vt:lpstr>华文行楷</vt:lpstr>
      <vt:lpstr>微软雅黑</vt:lpstr>
      <vt:lpstr>Agency FB</vt:lpstr>
      <vt:lpstr>Arial</vt:lpstr>
      <vt:lpstr>Calibri</vt:lpstr>
      <vt:lpstr>Eras Demi ITC</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949</cp:revision>
  <dcterms:created xsi:type="dcterms:W3CDTF">2012-09-24T07:17:00Z</dcterms:created>
  <dcterms:modified xsi:type="dcterms:W3CDTF">2022-04-03T00:36:43Z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